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4"/>
  </p:sldMasterIdLst>
  <p:notesMasterIdLst>
    <p:notesMasterId r:id="rId29"/>
  </p:notesMasterIdLst>
  <p:handoutMasterIdLst>
    <p:handoutMasterId r:id="rId30"/>
  </p:handoutMasterIdLst>
  <p:sldIdLst>
    <p:sldId id="292" r:id="rId5"/>
    <p:sldId id="291" r:id="rId6"/>
    <p:sldId id="294" r:id="rId7"/>
    <p:sldId id="295" r:id="rId8"/>
    <p:sldId id="308" r:id="rId9"/>
    <p:sldId id="309" r:id="rId10"/>
    <p:sldId id="310" r:id="rId11"/>
    <p:sldId id="296" r:id="rId12"/>
    <p:sldId id="304" r:id="rId13"/>
    <p:sldId id="305" r:id="rId14"/>
    <p:sldId id="311" r:id="rId15"/>
    <p:sldId id="312" r:id="rId16"/>
    <p:sldId id="313" r:id="rId17"/>
    <p:sldId id="314" r:id="rId18"/>
    <p:sldId id="315" r:id="rId19"/>
    <p:sldId id="316" r:id="rId20"/>
    <p:sldId id="318" r:id="rId21"/>
    <p:sldId id="317" r:id="rId22"/>
    <p:sldId id="298" r:id="rId23"/>
    <p:sldId id="299" r:id="rId24"/>
    <p:sldId id="300" r:id="rId25"/>
    <p:sldId id="301" r:id="rId26"/>
    <p:sldId id="319" r:id="rId27"/>
    <p:sldId id="293" r:id="rId28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4F9B"/>
    <a:srgbClr val="7D99D9"/>
    <a:srgbClr val="69BFC9"/>
    <a:srgbClr val="E15CBD"/>
    <a:srgbClr val="7D8150"/>
    <a:srgbClr val="1E5082"/>
    <a:srgbClr val="F3E068"/>
    <a:srgbClr val="E98B0D"/>
    <a:srgbClr val="0037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39" autoAdjust="0"/>
  </p:normalViewPr>
  <p:slideViewPr>
    <p:cSldViewPr snapToGrid="0">
      <p:cViewPr varScale="1">
        <p:scale>
          <a:sx n="79" d="100"/>
          <a:sy n="79" d="100"/>
        </p:scale>
        <p:origin x="73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623AA0E9-8CD0-4A6E-A65E-A06028B83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5E2408B-C9AB-4665-AC99-B057BD0A4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FC0A7B-6666-4F41-AD03-C74B76B10001}" type="datetime1">
              <a:rPr lang="it-IT" smtClean="0"/>
              <a:t>27/10/2024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CD1B215-531B-4869-BD98-BD3B1390B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0B53F21-4D67-455D-8074-E9E6EC26F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2858E0-3D38-47B7-97D4-4FE08D90D35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1443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E367B-2E0B-461C-8280-86016408BD7C}" type="datetime1">
              <a:rPr lang="it-IT" smtClean="0"/>
              <a:pPr/>
              <a:t>27/10/2024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ECAD9-32EE-4091-BDA5-6BD15ACC5E58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0661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9">
            <a:extLst>
              <a:ext uri="{FF2B5EF4-FFF2-40B4-BE49-F238E27FC236}">
                <a16:creationId xmlns:a16="http://schemas.microsoft.com/office/drawing/2014/main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DB44FF-F9B4-4E5D-9888-DD07079D4562}" type="datetime1">
              <a:rPr lang="it-IT" noProof="0" smtClean="0"/>
              <a:t>27/10/2024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67270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812800"/>
            <a:ext cx="5713841" cy="4868609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92200" y="3043050"/>
            <a:ext cx="3068832" cy="2638359"/>
          </a:xfrm>
        </p:spPr>
        <p:txBody>
          <a:bodyPr lIns="91440" rIns="91440" rtlCol="0">
            <a:normAutofit/>
          </a:bodyPr>
          <a:lstStyle>
            <a:lvl1pPr marL="0" indent="0" rtl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251FC1-1A75-47DA-9A6E-B43CF6E86A62}" type="datetime1">
              <a:rPr lang="it-IT" noProof="0" smtClean="0"/>
              <a:t>27/10/2024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cxnSp>
        <p:nvCxnSpPr>
          <p:cNvPr id="15" name="Connecteur droit 19">
            <a:extLst>
              <a:ext uri="{FF2B5EF4-FFF2-40B4-BE49-F238E27FC236}">
                <a16:creationId xmlns:a16="http://schemas.microsoft.com/office/drawing/2014/main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9">
            <a:extLst>
              <a:ext uri="{FF2B5EF4-FFF2-40B4-BE49-F238E27FC236}">
                <a16:creationId xmlns:a16="http://schemas.microsoft.com/office/drawing/2014/main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>
            <a:extLst>
              <a:ext uri="{FF2B5EF4-FFF2-40B4-BE49-F238E27FC236}">
                <a16:creationId xmlns:a16="http://schemas.microsoft.com/office/drawing/2014/main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piè di pagina 2">
            <a:extLst>
              <a:ext uri="{FF2B5EF4-FFF2-40B4-BE49-F238E27FC236}">
                <a16:creationId xmlns:a16="http://schemas.microsoft.com/office/drawing/2014/main" id="{82E39F50-459D-C3E1-C6CC-EA208D50E4FE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920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4319CE-E5CF-4FF9-86AE-7437B4FD3174}" type="datetime1">
              <a:rPr lang="it-IT" noProof="0" smtClean="0"/>
              <a:t>27/10/2024</a:t>
            </a:fld>
            <a:endParaRPr lang="it-IT" noProof="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C7E41FD-853D-F717-1775-E30235610CE8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65082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2620384-FC06-4245-8A4E-BD9C5C3038C1}" type="datetime1">
              <a:rPr lang="it-IT" noProof="0" smtClean="0"/>
              <a:t>27/10/2024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B5FC7EB-9809-9909-8D31-7667D27CFE29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1282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97CAA8-247F-493B-9041-1EB41C0713A1}" type="datetime1">
              <a:rPr lang="it-IT" noProof="0" smtClean="0"/>
              <a:t>27/10/2024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F1E388EF-366D-885A-CF06-6BEFE9E1E7F6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54305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rtlCol="0"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DCFC264-2C41-457A-9103-DFF5BC066DDD}" type="datetime1">
              <a:rPr lang="it-IT" noProof="0" smtClean="0"/>
              <a:t>27/10/2024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751046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rtlCol="0"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FACEB1B-38C0-4995-A1E2-7B5FD48CA44A}" type="datetime1">
              <a:rPr lang="it-IT" noProof="0" smtClean="0"/>
              <a:t>27/10/2024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67602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DD649FC-C7F2-4966-B125-333FD0271E55}" type="datetime1">
              <a:rPr lang="it-IT" noProof="0" smtClean="0"/>
              <a:t>27/10/2024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12771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350E5C9-4822-4828-86B2-BB987B39863B}" type="datetime1">
              <a:rPr lang="it-IT" noProof="0" smtClean="0"/>
              <a:t>27/10/2024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498616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/>
          </a:solidFill>
        </p:spPr>
        <p:txBody>
          <a:bodyPr lIns="457200" tIns="457200"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A04164A-D1F3-464B-BA5A-A4C4D8F35ADB}" type="datetime1">
              <a:rPr lang="it-IT" noProof="0" smtClean="0"/>
              <a:t>27/10/2024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4A4DE4A-F8EF-47D5-8C37-A9021C2BB6A3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98695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D1554E-7EF2-44AC-BA44-70A2B54D9DB9}" type="datetime1">
              <a:rPr lang="it-IT" noProof="0" smtClean="0"/>
              <a:t>27/10/2024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5604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4917366" y="3841"/>
            <a:ext cx="127212" cy="6858000"/>
          </a:xfrm>
          <a:prstGeom prst="rect">
            <a:avLst/>
          </a:prstGeom>
          <a:solidFill>
            <a:srgbClr val="69BF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t>27/10/2024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rgbClr val="2D4F9B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4821381" y="-1345"/>
            <a:ext cx="137546" cy="6858000"/>
          </a:xfrm>
          <a:prstGeom prst="rect">
            <a:avLst/>
          </a:prstGeom>
          <a:solidFill>
            <a:srgbClr val="E15C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55D2A314-8916-BA07-A9ED-B76E11534B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1" y="0"/>
            <a:ext cx="48220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3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1346200"/>
            <a:ext cx="2448033" cy="4530725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92200" y="1346200"/>
            <a:ext cx="7480300" cy="4530723"/>
          </a:xfrm>
        </p:spPr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82CFE1-3316-4B70-89C0-454FCB2AAF53}" type="datetime1">
              <a:rPr lang="it-IT" noProof="0" smtClean="0"/>
              <a:t>27/10/2024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6B443CC6-CDCA-4595-ADAE-DCB961FF1A8E}"/>
              </a:ext>
            </a:extLst>
          </p:cNvPr>
          <p:cNvSpPr/>
          <p:nvPr userDrawn="1"/>
        </p:nvSpPr>
        <p:spPr>
          <a:xfrm rot="16200000">
            <a:off x="8871481" y="-14658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94068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542C42-F0C8-417A-980A-09B6C1CD6C24}" type="datetime1">
              <a:rPr lang="it-IT" noProof="0" smtClean="0"/>
              <a:t>27/10/2024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018278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allelogramma 14">
            <a:extLst>
              <a:ext uri="{FF2B5EF4-FFF2-40B4-BE49-F238E27FC236}">
                <a16:creationId xmlns:a16="http://schemas.microsoft.com/office/drawing/2014/main" id="{98B82A56-7790-48EC-983D-AB8F703699B2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1D72669-6745-4AA0-A173-7F6CEB97CF08}" type="datetime1">
              <a:rPr lang="it-IT" noProof="0" smtClean="0"/>
              <a:t>27/10/2024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rtlCol="0"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59698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estazione della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81A99FD-A18D-4AC6-92B0-69E29E35743B}" type="datetime1">
              <a:rPr lang="it-IT" noProof="0" smtClean="0"/>
              <a:t>27/10/2024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rtlCol="0"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76648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B79944-34CF-4A72-AC1B-909189585767}" type="datetime1">
              <a:rPr lang="it-IT" noProof="0" smtClean="0"/>
              <a:t>27/10/2024</a:t>
            </a:fld>
            <a:endParaRPr lang="it-IT" noProof="0" dirty="0"/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38797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86731" y="2958274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395" y="2958273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AF3A87-C769-4508-A602-98056DD906C2}" type="datetime1">
              <a:rPr lang="it-IT" noProof="0" smtClean="0"/>
              <a:t>27/10/2024</a:t>
            </a:fld>
            <a:endParaRPr lang="it-IT" noProof="0" dirty="0"/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1959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1DB439-C8A9-45DF-AFF2-9EFA3E72C152}" type="datetime1">
              <a:rPr lang="it-IT" noProof="0" smtClean="0"/>
              <a:t>27/10/2024</a:t>
            </a:fld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8001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ma 14">
            <a:extLst>
              <a:ext uri="{FF2B5EF4-FFF2-40B4-BE49-F238E27FC236}">
                <a16:creationId xmlns:a16="http://schemas.microsoft.com/office/drawing/2014/main" id="{AF082EE3-41AA-4817-A1CC-C33DDB8F675F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130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1050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ogramma 14">
            <a:extLst>
              <a:ext uri="{FF2B5EF4-FFF2-40B4-BE49-F238E27FC236}">
                <a16:creationId xmlns:a16="http://schemas.microsoft.com/office/drawing/2014/main" id="{D20796F3-5674-4AF5-9623-575731F82E52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CA46E8E-89D0-493E-ABBF-B63A9C819C41}" type="datetime1">
              <a:rPr lang="it-IT" noProof="0" smtClean="0"/>
              <a:t>27/10/2024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F25E55C-1C16-46C6-B789-A4B2BCEF8F86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6902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8" r:id="rId2"/>
    <p:sldLayoutId id="2147483707" r:id="rId3"/>
    <p:sldLayoutId id="2147483708" r:id="rId4"/>
    <p:sldLayoutId id="2147483719" r:id="rId5"/>
    <p:sldLayoutId id="2147483709" r:id="rId6"/>
    <p:sldLayoutId id="2147483716" r:id="rId7"/>
    <p:sldLayoutId id="2147483710" r:id="rId8"/>
    <p:sldLayoutId id="2147483711" r:id="rId9"/>
    <p:sldLayoutId id="2147483712" r:id="rId10"/>
    <p:sldLayoutId id="2147483727" r:id="rId11"/>
    <p:sldLayoutId id="2147483720" r:id="rId12"/>
    <p:sldLayoutId id="2147483721" r:id="rId13"/>
    <p:sldLayoutId id="2147483725" r:id="rId14"/>
    <p:sldLayoutId id="2147483726" r:id="rId15"/>
    <p:sldLayoutId id="2147483722" r:id="rId16"/>
    <p:sldLayoutId id="2147483723" r:id="rId17"/>
    <p:sldLayoutId id="2147483715" r:id="rId18"/>
    <p:sldLayoutId id="2147483713" r:id="rId19"/>
    <p:sldLayoutId id="2147483714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 userDrawn="1">
          <p15:clr>
            <a:srgbClr val="F26B43"/>
          </p15:clr>
        </p15:guide>
        <p15:guide id="2" pos="688" userDrawn="1">
          <p15:clr>
            <a:srgbClr val="F26B43"/>
          </p15:clr>
        </p15:guide>
        <p15:guide id="3" pos="7038" userDrawn="1">
          <p15:clr>
            <a:srgbClr val="F26B43"/>
          </p15:clr>
        </p15:guide>
        <p15:guide id="4" orient="horz" pos="3702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it-IT" dirty="0"/>
              <a:t>FOOD ADDICTION</a:t>
            </a:r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91A9603A-D223-47EF-B35B-86424F3280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73370" y="4399171"/>
            <a:ext cx="4918629" cy="1279652"/>
          </a:xfrm>
        </p:spPr>
        <p:txBody>
          <a:bodyPr>
            <a:normAutofit/>
          </a:bodyPr>
          <a:lstStyle/>
          <a:p>
            <a:r>
              <a:rPr lang="it-IT" sz="2800" b="1" dirty="0">
                <a:solidFill>
                  <a:srgbClr val="FFC000"/>
                </a:solidFill>
              </a:rPr>
              <a:t>Marco Innamorati, </a:t>
            </a:r>
            <a:r>
              <a:rPr lang="it-IT" sz="1200" b="1" dirty="0" err="1">
                <a:solidFill>
                  <a:srgbClr val="FFC000"/>
                </a:solidFill>
              </a:rPr>
              <a:t>psyD,phd</a:t>
            </a:r>
            <a:endParaRPr lang="it-IT" sz="2000" b="1" dirty="0">
              <a:solidFill>
                <a:srgbClr val="FFC000"/>
              </a:solidFill>
            </a:endParaRPr>
          </a:p>
        </p:txBody>
      </p:sp>
      <p:pic>
        <p:nvPicPr>
          <p:cNvPr id="1028" name="Picture 4" descr="UNIVERSITÀ EUROPEA DI ROMA - Campus Orienta Digital">
            <a:extLst>
              <a:ext uri="{FF2B5EF4-FFF2-40B4-BE49-F238E27FC236}">
                <a16:creationId xmlns:a16="http://schemas.microsoft.com/office/drawing/2014/main" id="{E7D890E6-C2E1-7E9E-E20F-AB35BD420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854" y="4049908"/>
            <a:ext cx="2020291" cy="1361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115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CBE117C-57E5-46FC-BC18-B0B8A763E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Alterazioni circuiti cerebrali come base per la Food </a:t>
            </a:r>
            <a:r>
              <a:rPr lang="it-IT" dirty="0" err="1"/>
              <a:t>Addiction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9D0A62A-2967-EFB9-F2D3-584DFAC245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risultati</a:t>
            </a:r>
            <a:r>
              <a:rPr lang="en-US" dirty="0"/>
              <a:t> </a:t>
            </a:r>
            <a:r>
              <a:rPr lang="en-US" dirty="0" err="1"/>
              <a:t>replicano</a:t>
            </a:r>
            <a:r>
              <a:rPr lang="en-US" dirty="0"/>
              <a:t> </a:t>
            </a:r>
            <a:r>
              <a:rPr lang="en-US" dirty="0" err="1"/>
              <a:t>studi</a:t>
            </a:r>
            <a:r>
              <a:rPr lang="en-US" dirty="0"/>
              <a:t> </a:t>
            </a:r>
            <a:r>
              <a:rPr lang="en-US" dirty="0" err="1"/>
              <a:t>precedenti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hanno</a:t>
            </a:r>
            <a:r>
              <a:rPr lang="en-US" dirty="0"/>
              <a:t> </a:t>
            </a:r>
            <a:r>
              <a:rPr lang="en-US" dirty="0" err="1"/>
              <a:t>riscontrato</a:t>
            </a:r>
            <a:r>
              <a:rPr lang="en-US" dirty="0"/>
              <a:t> </a:t>
            </a:r>
            <a:r>
              <a:rPr lang="en-US" dirty="0" err="1"/>
              <a:t>punteggi</a:t>
            </a:r>
            <a:r>
              <a:rPr lang="en-US" dirty="0"/>
              <a:t> MLGP </a:t>
            </a:r>
            <a:r>
              <a:rPr lang="en-US" dirty="0" err="1"/>
              <a:t>maggiori</a:t>
            </a:r>
            <a:r>
              <a:rPr lang="en-US" dirty="0"/>
              <a:t> in </a:t>
            </a:r>
            <a:r>
              <a:rPr lang="en-US" dirty="0" err="1"/>
              <a:t>soggetti</a:t>
            </a:r>
            <a:r>
              <a:rPr lang="en-US" dirty="0"/>
              <a:t> con Food Addiction e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associazione</a:t>
            </a:r>
            <a:r>
              <a:rPr lang="en-US" dirty="0"/>
              <a:t> </a:t>
            </a:r>
            <a:r>
              <a:rPr lang="en-US" dirty="0" err="1"/>
              <a:t>tra</a:t>
            </a:r>
            <a:r>
              <a:rPr lang="en-US" dirty="0"/>
              <a:t> </a:t>
            </a:r>
            <a:r>
              <a:rPr lang="en-US" dirty="0" err="1"/>
              <a:t>questi</a:t>
            </a:r>
            <a:r>
              <a:rPr lang="en-US" dirty="0"/>
              <a:t> </a:t>
            </a:r>
            <a:r>
              <a:rPr lang="en-US" dirty="0" err="1"/>
              <a:t>punteggi</a:t>
            </a:r>
            <a:r>
              <a:rPr lang="en-US" dirty="0"/>
              <a:t> e </a:t>
            </a:r>
            <a:r>
              <a:rPr lang="en-US" dirty="0" err="1"/>
              <a:t>comportamenti</a:t>
            </a:r>
            <a:r>
              <a:rPr lang="en-US" dirty="0"/>
              <a:t> </a:t>
            </a:r>
            <a:r>
              <a:rPr lang="en-US" dirty="0" err="1"/>
              <a:t>alimentari</a:t>
            </a:r>
            <a:r>
              <a:rPr lang="en-US" dirty="0"/>
              <a:t> </a:t>
            </a:r>
            <a:r>
              <a:rPr lang="en-US" dirty="0" err="1"/>
              <a:t>disturbati</a:t>
            </a:r>
            <a:r>
              <a:rPr lang="en-US" dirty="0"/>
              <a:t>, </a:t>
            </a:r>
            <a:r>
              <a:rPr lang="en-US" dirty="0" err="1"/>
              <a:t>quali</a:t>
            </a:r>
            <a:r>
              <a:rPr lang="en-US" dirty="0"/>
              <a:t> binge eating, craving ed emotional overeating</a:t>
            </a:r>
          </a:p>
          <a:p>
            <a:r>
              <a:rPr lang="en-US" dirty="0" err="1"/>
              <a:t>Questi</a:t>
            </a:r>
            <a:r>
              <a:rPr lang="en-US" dirty="0"/>
              <a:t> </a:t>
            </a:r>
            <a:r>
              <a:rPr lang="en-US" dirty="0" err="1"/>
              <a:t>risultati</a:t>
            </a:r>
            <a:r>
              <a:rPr lang="en-US" dirty="0"/>
              <a:t> </a:t>
            </a:r>
            <a:r>
              <a:rPr lang="en-US" dirty="0" err="1"/>
              <a:t>indicherebbero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iperattività</a:t>
            </a:r>
            <a:r>
              <a:rPr lang="en-US" dirty="0"/>
              <a:t> </a:t>
            </a:r>
            <a:r>
              <a:rPr lang="en-US" dirty="0" err="1"/>
              <a:t>dopaminergica</a:t>
            </a:r>
            <a:r>
              <a:rPr lang="en-US" dirty="0"/>
              <a:t>,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associa</a:t>
            </a:r>
            <a:r>
              <a:rPr lang="en-US" dirty="0"/>
              <a:t> a </a:t>
            </a:r>
            <a:r>
              <a:rPr lang="en-US" dirty="0" err="1"/>
              <a:t>un’aumentata</a:t>
            </a:r>
            <a:r>
              <a:rPr lang="en-US" dirty="0"/>
              <a:t> </a:t>
            </a:r>
            <a:r>
              <a:rPr lang="en-US" dirty="0" err="1"/>
              <a:t>attività</a:t>
            </a:r>
            <a:r>
              <a:rPr lang="en-US" dirty="0"/>
              <a:t> </a:t>
            </a:r>
            <a:r>
              <a:rPr lang="en-US" dirty="0" err="1"/>
              <a:t>dello</a:t>
            </a:r>
            <a:r>
              <a:rPr lang="en-US" dirty="0"/>
              <a:t> </a:t>
            </a:r>
            <a:r>
              <a:rPr lang="en-US" dirty="0" err="1"/>
              <a:t>striato</a:t>
            </a:r>
            <a:r>
              <a:rPr lang="en-US" dirty="0"/>
              <a:t> </a:t>
            </a:r>
            <a:r>
              <a:rPr lang="en-US" dirty="0" err="1"/>
              <a:t>ventrale</a:t>
            </a:r>
            <a:r>
              <a:rPr lang="en-US" dirty="0"/>
              <a:t> </a:t>
            </a:r>
            <a:r>
              <a:rPr lang="en-US" dirty="0" err="1"/>
              <a:t>correlata</a:t>
            </a:r>
            <a:r>
              <a:rPr lang="en-US" dirty="0"/>
              <a:t> </a:t>
            </a:r>
            <a:r>
              <a:rPr lang="en-US" dirty="0" err="1"/>
              <a:t>alla</a:t>
            </a:r>
            <a:r>
              <a:rPr lang="en-US" dirty="0"/>
              <a:t> </a:t>
            </a:r>
            <a:r>
              <a:rPr lang="en-US" dirty="0" err="1"/>
              <a:t>ricerca</a:t>
            </a:r>
            <a:r>
              <a:rPr lang="en-US" dirty="0"/>
              <a:t> di </a:t>
            </a:r>
            <a:r>
              <a:rPr lang="en-US" dirty="0" err="1"/>
              <a:t>ricompensa</a:t>
            </a:r>
            <a:endParaRPr lang="en-US" dirty="0"/>
          </a:p>
          <a:p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66A771B-FCCF-5860-0783-0B2CF558CAF3}"/>
              </a:ext>
            </a:extLst>
          </p:cNvPr>
          <p:cNvSpPr txBox="1"/>
          <p:nvPr/>
        </p:nvSpPr>
        <p:spPr>
          <a:xfrm>
            <a:off x="9406648" y="6060332"/>
            <a:ext cx="24708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/>
              <a:t>Davis et al., 2013; </a:t>
            </a:r>
            <a:r>
              <a:rPr lang="it-IT" sz="1100" dirty="0" err="1"/>
              <a:t>Luengo</a:t>
            </a:r>
            <a:r>
              <a:rPr lang="it-IT" sz="1100" dirty="0"/>
              <a:t> et al., 2024</a:t>
            </a:r>
          </a:p>
        </p:txBody>
      </p:sp>
    </p:spTree>
    <p:extLst>
      <p:ext uri="{BB962C8B-B14F-4D97-AF65-F5344CB8AC3E}">
        <p14:creationId xmlns:p14="http://schemas.microsoft.com/office/powerpoint/2010/main" val="3334393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47BDB1A-61EF-E10F-64D4-9E41183BA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Food </a:t>
            </a:r>
            <a:r>
              <a:rPr lang="it-IT" dirty="0" err="1"/>
              <a:t>Addiction</a:t>
            </a:r>
            <a:r>
              <a:rPr lang="it-IT" dirty="0"/>
              <a:t> e psicopatologia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56F2DD9-86E5-A365-23D8-7FC8A49978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400" dirty="0"/>
              <a:t>La presenza di food </a:t>
            </a:r>
            <a:r>
              <a:rPr lang="it-IT" sz="2400" dirty="0" err="1"/>
              <a:t>addiction</a:t>
            </a:r>
            <a:r>
              <a:rPr lang="it-IT" sz="2400" dirty="0"/>
              <a:t> si correla frequentemente con elevati livelli di comorbidità e psicopatologia</a:t>
            </a:r>
          </a:p>
          <a:p>
            <a:r>
              <a:rPr lang="it-IT" sz="2400" dirty="0"/>
              <a:t>Non è chiaro quale sia il rapporto tra disturbi dell’umore e Food </a:t>
            </a:r>
            <a:r>
              <a:rPr lang="it-IT" sz="2400" dirty="0" err="1"/>
              <a:t>Addiction</a:t>
            </a:r>
            <a:r>
              <a:rPr lang="it-IT" sz="2400" dirty="0"/>
              <a:t> ma entrambe le direzioni nella causalità sebbene speculative possono essere possibili</a:t>
            </a:r>
          </a:p>
          <a:p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769204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6FA7A01-621B-B27C-8464-BB610B7A7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Food </a:t>
            </a:r>
            <a:r>
              <a:rPr lang="it-IT" dirty="0" err="1"/>
              <a:t>Addiction</a:t>
            </a:r>
            <a:r>
              <a:rPr lang="it-IT" dirty="0"/>
              <a:t> e psicopatologia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F062454-89B3-9B06-49FE-5D2722B6B4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Ad esempio, food </a:t>
            </a:r>
            <a:r>
              <a:rPr lang="it-IT" dirty="0" err="1"/>
              <a:t>craving</a:t>
            </a:r>
            <a:r>
              <a:rPr lang="it-IT" dirty="0"/>
              <a:t> e food </a:t>
            </a:r>
            <a:r>
              <a:rPr lang="it-IT" dirty="0" err="1"/>
              <a:t>addiction</a:t>
            </a:r>
            <a:r>
              <a:rPr lang="it-IT" dirty="0"/>
              <a:t> sono rivolte specialmente a particolari classi di cibi, quali quelli </a:t>
            </a:r>
            <a:r>
              <a:rPr lang="it-IT" dirty="0" err="1"/>
              <a:t>ultraprocessati</a:t>
            </a:r>
            <a:r>
              <a:rPr lang="it-IT" dirty="0"/>
              <a:t>, che includono una elevata percentuale di zuccheri e grassi ma anche coloranti, dolcificanti, conservanti, emulsionanti e aromi</a:t>
            </a:r>
          </a:p>
          <a:p>
            <a:r>
              <a:rPr lang="it-IT" dirty="0"/>
              <a:t>L’uso di cibi </a:t>
            </a:r>
            <a:r>
              <a:rPr lang="it-IT" dirty="0" err="1"/>
              <a:t>ultraprocessati</a:t>
            </a:r>
            <a:r>
              <a:rPr lang="it-IT" dirty="0"/>
              <a:t> d’altro canto si associa a elevazione nei marker infiammatori che hanno un particolare ruolo in ambito di psicopatologia e a una maggiore incidenza di disturbi internalizzanti, quali la depressione</a:t>
            </a:r>
          </a:p>
          <a:p>
            <a:r>
              <a:rPr lang="it-IT" dirty="0"/>
              <a:t>Interventi di counselling tesi a ridurre l’assunzione di cibi </a:t>
            </a:r>
            <a:r>
              <a:rPr lang="it-IT" dirty="0" err="1"/>
              <a:t>ultraprocessati</a:t>
            </a:r>
            <a:r>
              <a:rPr lang="it-IT" dirty="0"/>
              <a:t> avrebbero al contrario un effetto benefico anche sulla riduzione della sintomatologia depressiva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4714E0A3-73A2-191B-DAC3-C5AB2B5AAF46}"/>
              </a:ext>
            </a:extLst>
          </p:cNvPr>
          <p:cNvSpPr txBox="1"/>
          <p:nvPr/>
        </p:nvSpPr>
        <p:spPr>
          <a:xfrm>
            <a:off x="9406648" y="6060332"/>
            <a:ext cx="24708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Wiss</a:t>
            </a:r>
            <a:r>
              <a:rPr lang="en-US" sz="1100" dirty="0"/>
              <a:t> &amp; </a:t>
            </a:r>
            <a:r>
              <a:rPr lang="en-US" sz="1100" dirty="0" err="1"/>
              <a:t>LaFata</a:t>
            </a:r>
            <a:r>
              <a:rPr lang="it-IT" sz="1100" dirty="0"/>
              <a:t>., 2024</a:t>
            </a:r>
          </a:p>
        </p:txBody>
      </p:sp>
    </p:spTree>
    <p:extLst>
      <p:ext uri="{BB962C8B-B14F-4D97-AF65-F5344CB8AC3E}">
        <p14:creationId xmlns:p14="http://schemas.microsoft.com/office/powerpoint/2010/main" val="25390105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661915A-5B78-9A6A-8B61-90164FAB3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Food </a:t>
            </a:r>
            <a:r>
              <a:rPr lang="it-IT" dirty="0" err="1"/>
              <a:t>Addiction</a:t>
            </a:r>
            <a:r>
              <a:rPr lang="it-IT" dirty="0"/>
              <a:t> e psicopatologia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EC3F5C2-EA90-04FC-F19E-C077B8D226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In modo simile, numerosi studi hanno riscontrato una associazione tra Food </a:t>
            </a:r>
            <a:r>
              <a:rPr lang="it-IT" dirty="0" err="1"/>
              <a:t>Addiction</a:t>
            </a:r>
            <a:r>
              <a:rPr lang="it-IT" dirty="0"/>
              <a:t> e depressione/disturbi dell’umore </a:t>
            </a:r>
          </a:p>
          <a:p>
            <a:r>
              <a:rPr lang="it-IT" dirty="0"/>
              <a:t>Ad esempio, in uno studio danese si è riscontrata una </a:t>
            </a:r>
            <a:r>
              <a:rPr lang="en-US" dirty="0" err="1"/>
              <a:t>prevalenza</a:t>
            </a:r>
            <a:r>
              <a:rPr lang="en-US" dirty="0"/>
              <a:t> del 29.4% di Food Addiction </a:t>
            </a:r>
            <a:r>
              <a:rPr lang="en-US" dirty="0" err="1"/>
              <a:t>tra</a:t>
            </a:r>
            <a:r>
              <a:rPr lang="en-US" dirty="0"/>
              <a:t> </a:t>
            </a:r>
            <a:r>
              <a:rPr lang="en-US" dirty="0" err="1"/>
              <a:t>pazienti</a:t>
            </a:r>
            <a:r>
              <a:rPr lang="en-US" dirty="0"/>
              <a:t> con </a:t>
            </a:r>
            <a:r>
              <a:rPr lang="en-US" dirty="0" err="1"/>
              <a:t>disturbo</a:t>
            </a:r>
            <a:r>
              <a:rPr lang="en-US" dirty="0"/>
              <a:t> </a:t>
            </a:r>
            <a:r>
              <a:rPr lang="en-US" dirty="0" err="1"/>
              <a:t>dell’umore</a:t>
            </a:r>
            <a:r>
              <a:rPr lang="en-US" dirty="0"/>
              <a:t> e il 47.7% </a:t>
            </a:r>
            <a:r>
              <a:rPr lang="en-US" dirty="0" err="1"/>
              <a:t>nei</a:t>
            </a:r>
            <a:r>
              <a:rPr lang="en-US" dirty="0"/>
              <a:t> </a:t>
            </a:r>
            <a:r>
              <a:rPr lang="en-US" dirty="0" err="1"/>
              <a:t>pazienti</a:t>
            </a:r>
            <a:r>
              <a:rPr lang="en-US" dirty="0"/>
              <a:t> con un </a:t>
            </a:r>
            <a:r>
              <a:rPr lang="en-US" dirty="0" err="1"/>
              <a:t>disturbo</a:t>
            </a:r>
            <a:r>
              <a:rPr lang="en-US" dirty="0"/>
              <a:t> </a:t>
            </a:r>
            <a:r>
              <a:rPr lang="en-US" dirty="0" err="1"/>
              <a:t>dell’alimentazione</a:t>
            </a:r>
            <a:r>
              <a:rPr lang="en-US" dirty="0"/>
              <a:t> e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nutrizione</a:t>
            </a:r>
            <a:endParaRPr lang="en-US" dirty="0"/>
          </a:p>
          <a:p>
            <a:r>
              <a:rPr lang="en-US" dirty="0"/>
              <a:t>In </a:t>
            </a:r>
            <a:r>
              <a:rPr lang="en-US" dirty="0" err="1"/>
              <a:t>particolare</a:t>
            </a:r>
            <a:r>
              <a:rPr lang="en-US" dirty="0"/>
              <a:t>, il 25.3% </a:t>
            </a:r>
            <a:r>
              <a:rPr lang="en-US" dirty="0" err="1"/>
              <a:t>nella</a:t>
            </a:r>
            <a:r>
              <a:rPr lang="en-US" dirty="0"/>
              <a:t> </a:t>
            </a:r>
            <a:r>
              <a:rPr lang="en-US" dirty="0" err="1"/>
              <a:t>depressione</a:t>
            </a:r>
            <a:r>
              <a:rPr lang="en-US" dirty="0"/>
              <a:t> </a:t>
            </a:r>
            <a:r>
              <a:rPr lang="en-US" dirty="0" err="1"/>
              <a:t>unipolare</a:t>
            </a:r>
            <a:r>
              <a:rPr lang="en-US" dirty="0"/>
              <a:t> e il 43.4% </a:t>
            </a:r>
            <a:r>
              <a:rPr lang="en-US" dirty="0" err="1"/>
              <a:t>nel</a:t>
            </a:r>
            <a:r>
              <a:rPr lang="en-US" dirty="0"/>
              <a:t> </a:t>
            </a:r>
            <a:r>
              <a:rPr lang="en-US" dirty="0" err="1"/>
              <a:t>disturbo</a:t>
            </a:r>
            <a:r>
              <a:rPr lang="en-US" dirty="0"/>
              <a:t> </a:t>
            </a:r>
            <a:r>
              <a:rPr lang="en-US" dirty="0" err="1"/>
              <a:t>bipolare</a:t>
            </a:r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8989D93-0B0A-7C0B-4131-ED90614F9617}"/>
              </a:ext>
            </a:extLst>
          </p:cNvPr>
          <p:cNvSpPr txBox="1"/>
          <p:nvPr/>
        </p:nvSpPr>
        <p:spPr>
          <a:xfrm>
            <a:off x="8861898" y="6060332"/>
            <a:ext cx="30155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Portela</a:t>
            </a:r>
            <a:r>
              <a:rPr lang="en-US" sz="1100" dirty="0"/>
              <a:t> Lima et al.</a:t>
            </a:r>
            <a:r>
              <a:rPr lang="it-IT" sz="1100" dirty="0"/>
              <a:t>., 2024: </a:t>
            </a:r>
            <a:r>
              <a:rPr lang="it-IT" sz="1100" dirty="0" err="1"/>
              <a:t>Horsager</a:t>
            </a:r>
            <a:r>
              <a:rPr lang="it-IT" sz="1100" dirty="0"/>
              <a:t> et al., 2021</a:t>
            </a:r>
          </a:p>
        </p:txBody>
      </p:sp>
    </p:spTree>
    <p:extLst>
      <p:ext uri="{BB962C8B-B14F-4D97-AF65-F5344CB8AC3E}">
        <p14:creationId xmlns:p14="http://schemas.microsoft.com/office/powerpoint/2010/main" val="12801545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2E622E8-A105-099D-5F1C-473D36AEF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Food </a:t>
            </a:r>
            <a:r>
              <a:rPr lang="it-IT" dirty="0" err="1"/>
              <a:t>Addiction</a:t>
            </a:r>
            <a:r>
              <a:rPr lang="it-IT" dirty="0"/>
              <a:t> e psicopatologia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0EDB5AA-2385-C6B5-11B9-F947F189C7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L’uso di cibi </a:t>
            </a:r>
            <a:r>
              <a:rPr lang="it-IT" dirty="0" err="1"/>
              <a:t>ultraprocessati</a:t>
            </a:r>
            <a:r>
              <a:rPr lang="it-IT" dirty="0"/>
              <a:t> è stato associato anche alla presenza di ADHD nei bambini</a:t>
            </a:r>
          </a:p>
          <a:p>
            <a:r>
              <a:rPr lang="it-IT" dirty="0"/>
              <a:t>Alcuni studi clinici da parte loro hanno mostrato che i pazienti adulti con ADHD mostravano una elevata prevalenza di dipendenze comportamentali e di Food </a:t>
            </a:r>
            <a:r>
              <a:rPr lang="it-IT" dirty="0" err="1"/>
              <a:t>Addiction</a:t>
            </a:r>
            <a:endParaRPr lang="it-IT" dirty="0"/>
          </a:p>
          <a:p>
            <a:r>
              <a:rPr lang="it-IT" dirty="0"/>
              <a:t>Ad esempio uno studio condotto su </a:t>
            </a:r>
            <a:r>
              <a:rPr lang="en-US" dirty="0"/>
              <a:t>248 </a:t>
            </a:r>
            <a:r>
              <a:rPr lang="en-US" dirty="0" err="1"/>
              <a:t>pazienti</a:t>
            </a:r>
            <a:r>
              <a:rPr lang="en-US" dirty="0"/>
              <a:t> </a:t>
            </a:r>
            <a:r>
              <a:rPr lang="en-US" dirty="0" err="1"/>
              <a:t>adulti</a:t>
            </a:r>
            <a:r>
              <a:rPr lang="en-US" dirty="0"/>
              <a:t> </a:t>
            </a:r>
            <a:r>
              <a:rPr lang="en-US" dirty="0" err="1"/>
              <a:t>appena</a:t>
            </a:r>
            <a:r>
              <a:rPr lang="en-US" dirty="0"/>
              <a:t> </a:t>
            </a:r>
            <a:r>
              <a:rPr lang="en-US" dirty="0" err="1"/>
              <a:t>diagnosticati</a:t>
            </a:r>
            <a:r>
              <a:rPr lang="en-US" dirty="0"/>
              <a:t> come ADHD ha </a:t>
            </a:r>
            <a:r>
              <a:rPr lang="en-US" dirty="0" err="1"/>
              <a:t>riscontrato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la Food Addiction era la </a:t>
            </a:r>
            <a:r>
              <a:rPr lang="en-US" dirty="0" err="1"/>
              <a:t>seconda</a:t>
            </a:r>
            <a:r>
              <a:rPr lang="en-US" dirty="0"/>
              <a:t> forma di </a:t>
            </a:r>
            <a:r>
              <a:rPr lang="en-US" dirty="0" err="1"/>
              <a:t>dipendenza</a:t>
            </a:r>
            <a:r>
              <a:rPr lang="en-US" dirty="0"/>
              <a:t> per </a:t>
            </a:r>
            <a:r>
              <a:rPr lang="en-US" dirty="0" err="1"/>
              <a:t>frequenza</a:t>
            </a:r>
            <a:r>
              <a:rPr lang="en-US" dirty="0"/>
              <a:t> (28.6%)</a:t>
            </a:r>
          </a:p>
          <a:p>
            <a:r>
              <a:rPr lang="en-US" dirty="0"/>
              <a:t>Un </a:t>
            </a:r>
            <a:r>
              <a:rPr lang="en-US" dirty="0" err="1"/>
              <a:t>altro</a:t>
            </a:r>
            <a:r>
              <a:rPr lang="en-US" dirty="0"/>
              <a:t> studio </a:t>
            </a:r>
            <a:r>
              <a:rPr lang="en-US" dirty="0" err="1"/>
              <a:t>condotto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385 </a:t>
            </a:r>
            <a:r>
              <a:rPr lang="en-US" dirty="0" err="1"/>
              <a:t>adulti</a:t>
            </a:r>
            <a:r>
              <a:rPr lang="en-US" dirty="0"/>
              <a:t> </a:t>
            </a:r>
            <a:r>
              <a:rPr lang="en-US" dirty="0" err="1"/>
              <a:t>italiani</a:t>
            </a:r>
            <a:r>
              <a:rPr lang="en-US" dirty="0"/>
              <a:t> ha </a:t>
            </a:r>
            <a:r>
              <a:rPr lang="en-US" dirty="0" err="1"/>
              <a:t>riscontrato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la </a:t>
            </a:r>
            <a:r>
              <a:rPr lang="en-US" dirty="0" err="1"/>
              <a:t>gravità</a:t>
            </a:r>
            <a:r>
              <a:rPr lang="en-US" dirty="0"/>
              <a:t> </a:t>
            </a:r>
            <a:r>
              <a:rPr lang="en-US" dirty="0" err="1"/>
              <a:t>dei</a:t>
            </a:r>
            <a:r>
              <a:rPr lang="en-US" dirty="0"/>
              <a:t> </a:t>
            </a:r>
            <a:r>
              <a:rPr lang="en-US" dirty="0" err="1"/>
              <a:t>sintomi</a:t>
            </a:r>
            <a:r>
              <a:rPr lang="en-US" dirty="0"/>
              <a:t> ADHD era </a:t>
            </a:r>
            <a:r>
              <a:rPr lang="en-US" dirty="0" err="1"/>
              <a:t>significativamente</a:t>
            </a:r>
            <a:r>
              <a:rPr lang="en-US" dirty="0"/>
              <a:t> e </a:t>
            </a:r>
            <a:r>
              <a:rPr lang="en-US" dirty="0" err="1"/>
              <a:t>indipendentemente</a:t>
            </a:r>
            <a:r>
              <a:rPr lang="en-US" dirty="0"/>
              <a:t> </a:t>
            </a:r>
            <a:r>
              <a:rPr lang="en-US" dirty="0" err="1"/>
              <a:t>associata</a:t>
            </a:r>
            <a:r>
              <a:rPr lang="en-US" dirty="0"/>
              <a:t> </a:t>
            </a:r>
            <a:r>
              <a:rPr lang="en-US" dirty="0" err="1"/>
              <a:t>alla</a:t>
            </a:r>
            <a:r>
              <a:rPr lang="en-US" dirty="0"/>
              <a:t> </a:t>
            </a:r>
            <a:r>
              <a:rPr lang="en-US" dirty="0" err="1"/>
              <a:t>presenza</a:t>
            </a:r>
            <a:r>
              <a:rPr lang="en-US" dirty="0"/>
              <a:t> di Food Addiction</a:t>
            </a:r>
            <a:endParaRPr lang="it-IT" dirty="0"/>
          </a:p>
          <a:p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FB043F0-6D37-5AE3-9208-8417BBC1252B}"/>
              </a:ext>
            </a:extLst>
          </p:cNvPr>
          <p:cNvSpPr txBox="1"/>
          <p:nvPr/>
        </p:nvSpPr>
        <p:spPr>
          <a:xfrm>
            <a:off x="8190689" y="6060332"/>
            <a:ext cx="36867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Grassi et al., 2024; </a:t>
            </a:r>
            <a:r>
              <a:rPr lang="en-US" sz="1100" dirty="0" err="1"/>
              <a:t>Samela</a:t>
            </a:r>
            <a:r>
              <a:rPr lang="en-US" sz="1100" dirty="0"/>
              <a:t> et al., 2021; </a:t>
            </a:r>
            <a:r>
              <a:rPr lang="en-US" sz="1100" dirty="0" err="1"/>
              <a:t>Wiss</a:t>
            </a:r>
            <a:r>
              <a:rPr lang="en-US" sz="1100" dirty="0"/>
              <a:t> &amp; </a:t>
            </a:r>
            <a:r>
              <a:rPr lang="en-US" sz="1100" dirty="0" err="1"/>
              <a:t>LaFata</a:t>
            </a:r>
            <a:r>
              <a:rPr lang="it-IT" sz="1100" dirty="0"/>
              <a:t>., 2024</a:t>
            </a:r>
          </a:p>
        </p:txBody>
      </p:sp>
    </p:spTree>
    <p:extLst>
      <p:ext uri="{BB962C8B-B14F-4D97-AF65-F5344CB8AC3E}">
        <p14:creationId xmlns:p14="http://schemas.microsoft.com/office/powerpoint/2010/main" val="21292801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2E622E8-A105-099D-5F1C-473D36AEF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Food </a:t>
            </a:r>
            <a:r>
              <a:rPr lang="it-IT" dirty="0" err="1"/>
              <a:t>Addiction</a:t>
            </a:r>
            <a:r>
              <a:rPr lang="it-IT" dirty="0"/>
              <a:t> e psicopatologia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0EDB5AA-2385-C6B5-11B9-F947F189C7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Infine, l’uso di cibi </a:t>
            </a:r>
            <a:r>
              <a:rPr lang="it-IT" dirty="0" err="1"/>
              <a:t>ultraprocessati</a:t>
            </a:r>
            <a:r>
              <a:rPr lang="it-IT" dirty="0"/>
              <a:t> è stato associato alla presenza demenza e declino cognitivo</a:t>
            </a:r>
          </a:p>
          <a:p>
            <a:r>
              <a:rPr lang="it-IT" dirty="0"/>
              <a:t>Un piccolo studio condotto su 36 </a:t>
            </a:r>
            <a:r>
              <a:rPr lang="en-US" dirty="0" err="1"/>
              <a:t>adulti</a:t>
            </a:r>
            <a:r>
              <a:rPr lang="en-US" dirty="0"/>
              <a:t> </a:t>
            </a:r>
            <a:r>
              <a:rPr lang="en-US" dirty="0" err="1"/>
              <a:t>Messicani</a:t>
            </a:r>
            <a:r>
              <a:rPr lang="en-US" dirty="0"/>
              <a:t> di </a:t>
            </a:r>
            <a:r>
              <a:rPr lang="en-US" dirty="0" err="1"/>
              <a:t>età</a:t>
            </a:r>
            <a:r>
              <a:rPr lang="en-US" dirty="0"/>
              <a:t> </a:t>
            </a:r>
            <a:r>
              <a:rPr lang="en-US" dirty="0" err="1"/>
              <a:t>compresa</a:t>
            </a:r>
            <a:r>
              <a:rPr lang="en-US" dirty="0"/>
              <a:t> </a:t>
            </a:r>
            <a:r>
              <a:rPr lang="en-US" dirty="0" err="1"/>
              <a:t>tra</a:t>
            </a:r>
            <a:r>
              <a:rPr lang="en-US" dirty="0"/>
              <a:t> 21–59 anni ha </a:t>
            </a:r>
            <a:r>
              <a:rPr lang="en-US" dirty="0" err="1"/>
              <a:t>mostrato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associazione</a:t>
            </a:r>
            <a:r>
              <a:rPr lang="en-US" dirty="0"/>
              <a:t> </a:t>
            </a:r>
            <a:r>
              <a:rPr lang="en-US" dirty="0" err="1"/>
              <a:t>tra</a:t>
            </a:r>
            <a:r>
              <a:rPr lang="en-US" dirty="0"/>
              <a:t> </a:t>
            </a:r>
            <a:r>
              <a:rPr lang="en-US" dirty="0" err="1"/>
              <a:t>gravità</a:t>
            </a:r>
            <a:r>
              <a:rPr lang="en-US" dirty="0"/>
              <a:t>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sintomatologia</a:t>
            </a:r>
            <a:r>
              <a:rPr lang="en-US" dirty="0"/>
              <a:t> Food Addiction e </a:t>
            </a:r>
            <a:r>
              <a:rPr lang="en-US" dirty="0" err="1"/>
              <a:t>gravità</a:t>
            </a:r>
            <a:r>
              <a:rPr lang="en-US" dirty="0"/>
              <a:t> </a:t>
            </a:r>
            <a:r>
              <a:rPr lang="en-US" dirty="0" err="1"/>
              <a:t>delle</a:t>
            </a:r>
            <a:r>
              <a:rPr lang="en-US" dirty="0"/>
              <a:t> </a:t>
            </a:r>
            <a:r>
              <a:rPr lang="en-US" dirty="0" err="1"/>
              <a:t>disfunzioni</a:t>
            </a:r>
            <a:r>
              <a:rPr lang="en-US" dirty="0"/>
              <a:t> a </a:t>
            </a:r>
            <a:r>
              <a:rPr lang="en-US" dirty="0" err="1"/>
              <a:t>livello</a:t>
            </a:r>
            <a:r>
              <a:rPr lang="en-US" dirty="0"/>
              <a:t> </a:t>
            </a:r>
            <a:r>
              <a:rPr lang="en-US" dirty="0" err="1"/>
              <a:t>delle</a:t>
            </a:r>
            <a:r>
              <a:rPr lang="en-US" dirty="0"/>
              <a:t> </a:t>
            </a:r>
            <a:r>
              <a:rPr lang="en-US" dirty="0" err="1"/>
              <a:t>funzioni</a:t>
            </a:r>
            <a:r>
              <a:rPr lang="en-US" dirty="0"/>
              <a:t> </a:t>
            </a:r>
            <a:r>
              <a:rPr lang="en-US" dirty="0" err="1"/>
              <a:t>esecutive</a:t>
            </a:r>
            <a:endParaRPr lang="en-US" dirty="0"/>
          </a:p>
          <a:p>
            <a:r>
              <a:rPr lang="en-US" dirty="0"/>
              <a:t>Una meta-</a:t>
            </a:r>
            <a:r>
              <a:rPr lang="en-US" dirty="0" err="1"/>
              <a:t>analisi</a:t>
            </a:r>
            <a:r>
              <a:rPr lang="en-US" dirty="0"/>
              <a:t> ha </a:t>
            </a:r>
            <a:r>
              <a:rPr lang="en-US" dirty="0" err="1"/>
              <a:t>invece</a:t>
            </a:r>
            <a:r>
              <a:rPr lang="en-US" dirty="0"/>
              <a:t> </a:t>
            </a:r>
            <a:r>
              <a:rPr lang="en-US" dirty="0" err="1"/>
              <a:t>mostrato</a:t>
            </a:r>
            <a:r>
              <a:rPr lang="en-US" dirty="0"/>
              <a:t> come la </a:t>
            </a:r>
            <a:r>
              <a:rPr lang="en-US" dirty="0" err="1"/>
              <a:t>presenza</a:t>
            </a:r>
            <a:r>
              <a:rPr lang="en-US" dirty="0"/>
              <a:t> di Food Addiction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associasse</a:t>
            </a:r>
            <a:r>
              <a:rPr lang="en-US" dirty="0"/>
              <a:t> a </a:t>
            </a:r>
            <a:r>
              <a:rPr lang="en-US" dirty="0" err="1"/>
              <a:t>maggiore</a:t>
            </a:r>
            <a:r>
              <a:rPr lang="en-US" dirty="0"/>
              <a:t> deficit </a:t>
            </a:r>
            <a:r>
              <a:rPr lang="en-US" dirty="0" err="1"/>
              <a:t>cognitivo</a:t>
            </a:r>
            <a:r>
              <a:rPr lang="en-US" dirty="0"/>
              <a:t> </a:t>
            </a:r>
            <a:r>
              <a:rPr lang="en-US" dirty="0" err="1"/>
              <a:t>globale</a:t>
            </a:r>
            <a:r>
              <a:rPr lang="en-US" dirty="0"/>
              <a:t>, </a:t>
            </a:r>
            <a:r>
              <a:rPr lang="en-US" dirty="0" err="1"/>
              <a:t>anche</a:t>
            </a:r>
            <a:r>
              <a:rPr lang="en-US" dirty="0"/>
              <a:t> se non è </a:t>
            </a:r>
            <a:r>
              <a:rPr lang="en-US" dirty="0" err="1"/>
              <a:t>stato</a:t>
            </a:r>
            <a:r>
              <a:rPr lang="en-US" dirty="0"/>
              <a:t> possible </a:t>
            </a:r>
            <a:r>
              <a:rPr lang="en-US" dirty="0" err="1"/>
              <a:t>studiare</a:t>
            </a:r>
            <a:r>
              <a:rPr lang="en-US" dirty="0"/>
              <a:t> le </a:t>
            </a:r>
            <a:r>
              <a:rPr lang="en-US" dirty="0" err="1"/>
              <a:t>singoli</a:t>
            </a:r>
            <a:r>
              <a:rPr lang="en-US" dirty="0"/>
              <a:t> </a:t>
            </a:r>
            <a:r>
              <a:rPr lang="en-US" dirty="0" err="1"/>
              <a:t>funzioni</a:t>
            </a:r>
            <a:r>
              <a:rPr lang="en-US" dirty="0"/>
              <a:t> cognitive a causa </a:t>
            </a:r>
            <a:r>
              <a:rPr lang="en-US" dirty="0" err="1"/>
              <a:t>dei</a:t>
            </a:r>
            <a:r>
              <a:rPr lang="en-US" dirty="0"/>
              <a:t> </a:t>
            </a:r>
            <a:r>
              <a:rPr lang="en-US" dirty="0" err="1"/>
              <a:t>pochi</a:t>
            </a:r>
            <a:r>
              <a:rPr lang="en-US" dirty="0"/>
              <a:t> </a:t>
            </a:r>
            <a:r>
              <a:rPr lang="en-US" dirty="0" err="1"/>
              <a:t>studi</a:t>
            </a:r>
            <a:r>
              <a:rPr lang="en-US" dirty="0"/>
              <a:t> </a:t>
            </a:r>
            <a:r>
              <a:rPr lang="en-US" dirty="0" err="1"/>
              <a:t>presenti</a:t>
            </a:r>
            <a:endParaRPr lang="en-US" dirty="0"/>
          </a:p>
          <a:p>
            <a:endParaRPr lang="en-US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FB043F0-6D37-5AE3-9208-8417BBC1252B}"/>
              </a:ext>
            </a:extLst>
          </p:cNvPr>
          <p:cNvSpPr txBox="1"/>
          <p:nvPr/>
        </p:nvSpPr>
        <p:spPr>
          <a:xfrm>
            <a:off x="7607031" y="6060332"/>
            <a:ext cx="42704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Iceta</a:t>
            </a:r>
            <a:r>
              <a:rPr lang="en-US" sz="1100" dirty="0"/>
              <a:t> et al., 2021; Téllez-Rodríguez et al., 2023; </a:t>
            </a:r>
            <a:r>
              <a:rPr lang="en-US" sz="1100" dirty="0" err="1"/>
              <a:t>Wiss</a:t>
            </a:r>
            <a:r>
              <a:rPr lang="en-US" sz="1100" dirty="0"/>
              <a:t> &amp; </a:t>
            </a:r>
            <a:r>
              <a:rPr lang="en-US" sz="1100" dirty="0" err="1"/>
              <a:t>LaFata</a:t>
            </a:r>
            <a:r>
              <a:rPr lang="it-IT" sz="1100" dirty="0"/>
              <a:t>., 2024</a:t>
            </a:r>
          </a:p>
        </p:txBody>
      </p:sp>
    </p:spTree>
    <p:extLst>
      <p:ext uri="{BB962C8B-B14F-4D97-AF65-F5344CB8AC3E}">
        <p14:creationId xmlns:p14="http://schemas.microsoft.com/office/powerpoint/2010/main" val="3742984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F101C87-AA21-ACC6-D968-DAF279325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Prevalenza Food </a:t>
            </a:r>
            <a:r>
              <a:rPr lang="it-IT" dirty="0" err="1"/>
              <a:t>Addiction</a:t>
            </a:r>
            <a:r>
              <a:rPr lang="it-IT" dirty="0"/>
              <a:t> in Chirurgia bariatrica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C07182F-5142-16C4-EFEF-884406DABF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1800" dirty="0"/>
              <a:t>In uno studio condotto su </a:t>
            </a:r>
            <a:r>
              <a:rPr lang="en-US" sz="1800" dirty="0"/>
              <a:t>50 </a:t>
            </a:r>
            <a:r>
              <a:rPr lang="en-US" sz="1800" dirty="0" err="1"/>
              <a:t>pazienti</a:t>
            </a:r>
            <a:r>
              <a:rPr lang="en-US" sz="1800" dirty="0"/>
              <a:t> con </a:t>
            </a:r>
            <a:r>
              <a:rPr lang="en-US" sz="1800" dirty="0" err="1"/>
              <a:t>disturbo</a:t>
            </a:r>
            <a:r>
              <a:rPr lang="en-US" sz="1800" dirty="0"/>
              <a:t> </a:t>
            </a:r>
            <a:r>
              <a:rPr lang="en-US" sz="1800" dirty="0" err="1"/>
              <a:t>bipolare</a:t>
            </a:r>
            <a:r>
              <a:rPr lang="en-US" sz="1800" dirty="0"/>
              <a:t> in </a:t>
            </a:r>
            <a:r>
              <a:rPr lang="en-US" sz="1800" dirty="0" err="1"/>
              <a:t>fase</a:t>
            </a:r>
            <a:r>
              <a:rPr lang="en-US" sz="1800" dirty="0"/>
              <a:t> </a:t>
            </a:r>
            <a:r>
              <a:rPr lang="en-US" sz="1800" dirty="0" err="1"/>
              <a:t>eutimica</a:t>
            </a:r>
            <a:r>
              <a:rPr lang="en-US" sz="1800" dirty="0"/>
              <a:t> e 200 </a:t>
            </a:r>
            <a:r>
              <a:rPr lang="en-US" sz="1800" dirty="0" err="1"/>
              <a:t>candidati</a:t>
            </a:r>
            <a:r>
              <a:rPr lang="en-US" sz="1800" dirty="0"/>
              <a:t> per </a:t>
            </a:r>
            <a:r>
              <a:rPr lang="en-US" sz="1800" dirty="0" err="1"/>
              <a:t>chirurgia</a:t>
            </a:r>
            <a:r>
              <a:rPr lang="en-US" sz="1800" dirty="0"/>
              <a:t> </a:t>
            </a:r>
            <a:r>
              <a:rPr lang="en-US" sz="1800" dirty="0" err="1"/>
              <a:t>bariatrica</a:t>
            </a:r>
            <a:r>
              <a:rPr lang="en-US" sz="1800" dirty="0"/>
              <a:t> </a:t>
            </a:r>
            <a:r>
              <a:rPr lang="en-US" sz="1800" dirty="0" err="1"/>
              <a:t>Italiani</a:t>
            </a:r>
            <a:r>
              <a:rPr lang="en-US" sz="1800" dirty="0"/>
              <a:t> è </a:t>
            </a:r>
            <a:r>
              <a:rPr lang="en-US" sz="1800" dirty="0" err="1"/>
              <a:t>risultato</a:t>
            </a:r>
            <a:r>
              <a:rPr lang="en-US" sz="1800" dirty="0"/>
              <a:t> </a:t>
            </a:r>
            <a:r>
              <a:rPr lang="en-US" sz="1800" dirty="0" err="1"/>
              <a:t>che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candidati</a:t>
            </a:r>
            <a:r>
              <a:rPr lang="en-US" sz="1800" dirty="0"/>
              <a:t> </a:t>
            </a:r>
            <a:r>
              <a:rPr lang="en-US" sz="1800" dirty="0" err="1"/>
              <a:t>alla</a:t>
            </a:r>
            <a:r>
              <a:rPr lang="en-US" sz="1800" dirty="0"/>
              <a:t> </a:t>
            </a:r>
            <a:r>
              <a:rPr lang="en-US" sz="1800" dirty="0" err="1"/>
              <a:t>chirurgia</a:t>
            </a:r>
            <a:r>
              <a:rPr lang="en-US" sz="1800" dirty="0"/>
              <a:t> </a:t>
            </a:r>
            <a:r>
              <a:rPr lang="en-US" sz="1800" dirty="0" err="1"/>
              <a:t>bariatrica</a:t>
            </a:r>
            <a:r>
              <a:rPr lang="en-US" sz="1800" dirty="0"/>
              <a:t> senza </a:t>
            </a:r>
            <a:r>
              <a:rPr lang="en-US" sz="1800" dirty="0" err="1"/>
              <a:t>comorbidità</a:t>
            </a:r>
            <a:r>
              <a:rPr lang="en-US" sz="1800" dirty="0"/>
              <a:t> con un </a:t>
            </a:r>
            <a:r>
              <a:rPr lang="en-US" sz="1800" dirty="0" err="1"/>
              <a:t>disturbo</a:t>
            </a:r>
            <a:r>
              <a:rPr lang="en-US" sz="1800" dirty="0"/>
              <a:t> </a:t>
            </a:r>
            <a:r>
              <a:rPr lang="en-US" sz="1800" dirty="0" err="1"/>
              <a:t>bipolare</a:t>
            </a:r>
            <a:r>
              <a:rPr lang="en-US" sz="1800" dirty="0"/>
              <a:t> </a:t>
            </a:r>
            <a:r>
              <a:rPr lang="en-US" sz="1800" dirty="0" err="1"/>
              <a:t>mostravano</a:t>
            </a:r>
            <a:r>
              <a:rPr lang="en-US" sz="1800" dirty="0"/>
              <a:t> </a:t>
            </a:r>
            <a:r>
              <a:rPr lang="en-US" sz="1800" dirty="0" err="1"/>
              <a:t>una</a:t>
            </a:r>
            <a:r>
              <a:rPr lang="en-US" sz="1800" dirty="0"/>
              <a:t> </a:t>
            </a:r>
            <a:r>
              <a:rPr lang="en-US" sz="1800" dirty="0" err="1"/>
              <a:t>prevalenza</a:t>
            </a:r>
            <a:r>
              <a:rPr lang="en-US" sz="1800" dirty="0"/>
              <a:t> del 18% di Food Addiction in </a:t>
            </a:r>
            <a:r>
              <a:rPr lang="en-US" sz="1800" dirty="0" err="1"/>
              <a:t>misura</a:t>
            </a:r>
            <a:r>
              <a:rPr lang="en-US" sz="1800" dirty="0"/>
              <a:t> non </a:t>
            </a:r>
            <a:r>
              <a:rPr lang="en-US" sz="1800" dirty="0" err="1"/>
              <a:t>significativamente</a:t>
            </a:r>
            <a:r>
              <a:rPr lang="en-US" sz="1800" dirty="0"/>
              <a:t> </a:t>
            </a:r>
            <a:r>
              <a:rPr lang="en-US" sz="1800" dirty="0" err="1"/>
              <a:t>diversa</a:t>
            </a:r>
            <a:r>
              <a:rPr lang="en-US" sz="1800" dirty="0"/>
              <a:t> </a:t>
            </a:r>
            <a:r>
              <a:rPr lang="en-US" sz="1800" dirty="0" err="1"/>
              <a:t>dai</a:t>
            </a:r>
            <a:r>
              <a:rPr lang="en-US" sz="1800" dirty="0"/>
              <a:t> </a:t>
            </a:r>
            <a:r>
              <a:rPr lang="en-US" sz="1800" dirty="0" err="1"/>
              <a:t>pazienti</a:t>
            </a:r>
            <a:r>
              <a:rPr lang="en-US" sz="1800" dirty="0"/>
              <a:t> con BD (18.4%) e </a:t>
            </a:r>
            <a:r>
              <a:rPr lang="en-US" sz="1800" dirty="0" err="1"/>
              <a:t>dai</a:t>
            </a:r>
            <a:r>
              <a:rPr lang="en-US" sz="1800" dirty="0"/>
              <a:t> </a:t>
            </a:r>
            <a:r>
              <a:rPr lang="en-US" sz="1800" dirty="0" err="1"/>
              <a:t>candidati</a:t>
            </a:r>
            <a:r>
              <a:rPr lang="en-US" sz="1800" dirty="0"/>
              <a:t> con </a:t>
            </a:r>
            <a:r>
              <a:rPr lang="en-US" sz="1800" dirty="0" err="1"/>
              <a:t>comorbidità</a:t>
            </a:r>
            <a:r>
              <a:rPr lang="en-US" sz="1800" dirty="0"/>
              <a:t> BD (19.5%)</a:t>
            </a:r>
          </a:p>
          <a:p>
            <a:r>
              <a:rPr lang="en-US" sz="1800" dirty="0"/>
              <a:t>In </a:t>
            </a:r>
            <a:r>
              <a:rPr lang="en-US" sz="1800" dirty="0" err="1"/>
              <a:t>una</a:t>
            </a:r>
            <a:r>
              <a:rPr lang="en-US" sz="1800" dirty="0"/>
              <a:t> </a:t>
            </a:r>
            <a:r>
              <a:rPr lang="en-US" sz="1800" dirty="0" err="1"/>
              <a:t>raccolta</a:t>
            </a:r>
            <a:r>
              <a:rPr lang="en-US" sz="1800" dirty="0"/>
              <a:t> </a:t>
            </a:r>
            <a:r>
              <a:rPr lang="en-US" sz="1800" dirty="0" err="1"/>
              <a:t>dati</a:t>
            </a:r>
            <a:r>
              <a:rPr lang="en-US" sz="1800" dirty="0"/>
              <a:t> </a:t>
            </a:r>
            <a:r>
              <a:rPr lang="en-US" sz="1800" dirty="0" err="1"/>
              <a:t>condotta</a:t>
            </a:r>
            <a:r>
              <a:rPr lang="en-US" sz="1800" dirty="0"/>
              <a:t> </a:t>
            </a:r>
            <a:r>
              <a:rPr lang="it-IT" sz="1800" dirty="0">
                <a:effectLst/>
                <a:ea typeface="Calibri" panose="020F0502020204030204" pitchFamily="34" charset="0"/>
              </a:rPr>
              <a:t>tra soggetti candidati a chirurgia bariatrica e pazienti già sottoposti a intervento presso l’Unità Operativa Complessa di Chirurgia Generale Universitaria, dell’ambulatorio “Centro di Eccellenza SICOB – Center of </a:t>
            </a:r>
            <a:r>
              <a:rPr lang="it-IT" sz="1800" dirty="0" err="1">
                <a:effectLst/>
                <a:ea typeface="Calibri" panose="020F0502020204030204" pitchFamily="34" charset="0"/>
              </a:rPr>
              <a:t>Excellence</a:t>
            </a:r>
            <a:r>
              <a:rPr lang="it-IT" sz="1800" dirty="0">
                <a:effectLst/>
                <a:ea typeface="Calibri" panose="020F0502020204030204" pitchFamily="34" charset="0"/>
              </a:rPr>
              <a:t> for </a:t>
            </a:r>
            <a:r>
              <a:rPr lang="it-IT" sz="1800" dirty="0" err="1">
                <a:effectLst/>
                <a:ea typeface="Calibri" panose="020F0502020204030204" pitchFamily="34" charset="0"/>
              </a:rPr>
              <a:t>Bariatric</a:t>
            </a:r>
            <a:r>
              <a:rPr lang="it-IT" sz="1800" dirty="0">
                <a:effectLst/>
                <a:ea typeface="Calibri" panose="020F0502020204030204" pitchFamily="34" charset="0"/>
              </a:rPr>
              <a:t> and </a:t>
            </a:r>
            <a:r>
              <a:rPr lang="it-IT" sz="1800" dirty="0" err="1">
                <a:effectLst/>
                <a:ea typeface="Calibri" panose="020F0502020204030204" pitchFamily="34" charset="0"/>
              </a:rPr>
              <a:t>Metabolic</a:t>
            </a:r>
            <a:r>
              <a:rPr lang="it-IT" sz="1800" dirty="0">
                <a:effectLst/>
                <a:ea typeface="Calibri" panose="020F0502020204030204" pitchFamily="34" charset="0"/>
              </a:rPr>
              <a:t> Surgery” che ha </a:t>
            </a:r>
            <a:r>
              <a:rPr lang="it-IT" sz="1800" dirty="0" err="1">
                <a:effectLst/>
                <a:ea typeface="Calibri" panose="020F0502020204030204" pitchFamily="34" charset="0"/>
              </a:rPr>
              <a:t>coivolto</a:t>
            </a:r>
            <a:r>
              <a:rPr lang="it-IT" sz="1800" dirty="0">
                <a:effectLst/>
                <a:ea typeface="Calibri" panose="020F0502020204030204" pitchFamily="34" charset="0"/>
              </a:rPr>
              <a:t> 232 partecipanti il 13.4% del campione ha soddisfatto i criteri per la Food </a:t>
            </a:r>
            <a:r>
              <a:rPr lang="it-IT" sz="1800" dirty="0" err="1">
                <a:effectLst/>
                <a:ea typeface="Calibri" panose="020F0502020204030204" pitchFamily="34" charset="0"/>
              </a:rPr>
              <a:t>Addiction</a:t>
            </a:r>
            <a:endParaRPr lang="it-IT" sz="1800" dirty="0">
              <a:effectLst/>
              <a:ea typeface="Calibri" panose="020F0502020204030204" pitchFamily="34" charset="0"/>
            </a:endParaRPr>
          </a:p>
          <a:p>
            <a:r>
              <a:rPr lang="it-IT" sz="1800" dirty="0"/>
              <a:t>La prevalenza di Food </a:t>
            </a:r>
            <a:r>
              <a:rPr lang="it-IT" sz="1800" dirty="0" err="1"/>
              <a:t>addiction</a:t>
            </a:r>
            <a:r>
              <a:rPr lang="it-IT" sz="1800" dirty="0"/>
              <a:t> in campioni di candidati alla chirurgia può arrivare anche al 51% del campione secondo studi internazionali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D7DEFDF-3192-7290-D045-628EA9D1E106}"/>
              </a:ext>
            </a:extLst>
          </p:cNvPr>
          <p:cNvSpPr txBox="1"/>
          <p:nvPr/>
        </p:nvSpPr>
        <p:spPr>
          <a:xfrm>
            <a:off x="7607031" y="6060332"/>
            <a:ext cx="42704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Carmassi et al., 2025; Florio et al., 2023; </a:t>
            </a:r>
            <a:r>
              <a:rPr lang="en-US" sz="1100" dirty="0" err="1"/>
              <a:t>Reche</a:t>
            </a:r>
            <a:r>
              <a:rPr lang="en-US" sz="1100" dirty="0"/>
              <a:t>‑García et al., 2024</a:t>
            </a:r>
            <a:endParaRPr lang="it-IT" sz="1100" dirty="0"/>
          </a:p>
        </p:txBody>
      </p:sp>
    </p:spTree>
    <p:extLst>
      <p:ext uri="{BB962C8B-B14F-4D97-AF65-F5344CB8AC3E}">
        <p14:creationId xmlns:p14="http://schemas.microsoft.com/office/powerpoint/2010/main" val="2115047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FFB86F-552F-80AD-86B8-4D7468AE2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Food </a:t>
            </a:r>
            <a:r>
              <a:rPr lang="it-IT" dirty="0" err="1"/>
              <a:t>Addiction</a:t>
            </a:r>
            <a:r>
              <a:rPr lang="it-IT" dirty="0"/>
              <a:t>, HPF e Chirurgia bariatrica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6E2D57C-7836-D11B-AAB9-745E3B780B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Tra i candidati alla chirurgia bariatrica si può osservare anche un elevato uso di cibi </a:t>
            </a:r>
            <a:r>
              <a:rPr lang="it-IT" dirty="0" err="1"/>
              <a:t>iperpalatabili</a:t>
            </a:r>
            <a:r>
              <a:rPr lang="it-IT" dirty="0"/>
              <a:t> che sono stati indicati come le sostanze/cibi che creano dipendenza nei pazienti con Food </a:t>
            </a:r>
            <a:r>
              <a:rPr lang="it-IT" dirty="0" err="1"/>
              <a:t>Addiction</a:t>
            </a:r>
            <a:endParaRPr lang="it-IT" dirty="0"/>
          </a:p>
          <a:p>
            <a:r>
              <a:rPr lang="it-IT" dirty="0"/>
              <a:t>In un piccolo studio condotto su 54 candidati alla chirurgia con grave obesità il 71% delle calorie giornaliere proveniva da questa categoria di alimenti</a:t>
            </a:r>
          </a:p>
          <a:p>
            <a:r>
              <a:rPr lang="it-IT" dirty="0"/>
              <a:t>Una moderata correlazione si è osservata tra numero di sintomi Food </a:t>
            </a:r>
            <a:r>
              <a:rPr lang="it-IT" dirty="0" err="1"/>
              <a:t>Addiction</a:t>
            </a:r>
            <a:r>
              <a:rPr lang="it-IT" dirty="0"/>
              <a:t> e assunzione di cibi </a:t>
            </a:r>
            <a:r>
              <a:rPr lang="it-IT" dirty="0" err="1"/>
              <a:t>iperpalatabili</a:t>
            </a:r>
            <a:r>
              <a:rPr lang="it-IT" dirty="0"/>
              <a:t> </a:t>
            </a:r>
            <a:r>
              <a:rPr lang="en-US" dirty="0"/>
              <a:t>con </a:t>
            </a:r>
            <a:r>
              <a:rPr lang="en-US" dirty="0" err="1"/>
              <a:t>elevato</a:t>
            </a:r>
            <a:r>
              <a:rPr lang="en-US" dirty="0"/>
              <a:t> </a:t>
            </a:r>
            <a:r>
              <a:rPr lang="en-US" dirty="0" err="1"/>
              <a:t>contenuto</a:t>
            </a:r>
            <a:r>
              <a:rPr lang="en-US" dirty="0"/>
              <a:t> di </a:t>
            </a:r>
            <a:r>
              <a:rPr lang="en-US" dirty="0" err="1"/>
              <a:t>grassi</a:t>
            </a:r>
            <a:r>
              <a:rPr lang="en-US" dirty="0"/>
              <a:t> e </a:t>
            </a:r>
            <a:r>
              <a:rPr lang="en-US" dirty="0" err="1"/>
              <a:t>zuccheri</a:t>
            </a: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24DF0AC0-2882-FFFB-BBC9-FBA995D6AFDD}"/>
              </a:ext>
            </a:extLst>
          </p:cNvPr>
          <p:cNvSpPr txBox="1"/>
          <p:nvPr/>
        </p:nvSpPr>
        <p:spPr>
          <a:xfrm>
            <a:off x="7607031" y="6060332"/>
            <a:ext cx="42704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0" i="0" u="none" strike="noStrike" baseline="0" dirty="0">
                <a:solidFill>
                  <a:srgbClr val="000000"/>
                </a:solidFill>
                <a:latin typeface="Charis SIL"/>
              </a:rPr>
              <a:t>de Oliveira Carlos</a:t>
            </a:r>
            <a:r>
              <a:rPr lang="en-US" sz="1100" dirty="0"/>
              <a:t> et al., 2024</a:t>
            </a:r>
            <a:endParaRPr lang="it-IT" sz="1100" dirty="0"/>
          </a:p>
        </p:txBody>
      </p:sp>
    </p:spTree>
    <p:extLst>
      <p:ext uri="{BB962C8B-B14F-4D97-AF65-F5344CB8AC3E}">
        <p14:creationId xmlns:p14="http://schemas.microsoft.com/office/powerpoint/2010/main" val="6872652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71A4DED-C9DE-63BD-D803-ABF23BBF4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Impatto della Chirurgia bariatrica sulla Food </a:t>
            </a:r>
            <a:r>
              <a:rPr lang="it-IT" dirty="0" err="1"/>
              <a:t>Addiction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6CDEA9C-29C2-8F50-1A71-F2A3A6DD74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it-IT" dirty="0"/>
              <a:t>Recentemente una meta-analisi ha studiato l’efficacia degli interventi farmacologici, comportamentali e di chirurgia bariatrica-metabolica tesi a ridurre la Food </a:t>
            </a:r>
            <a:r>
              <a:rPr lang="it-IT" dirty="0" err="1"/>
              <a:t>Addiction</a:t>
            </a:r>
            <a:r>
              <a:rPr lang="it-IT" dirty="0"/>
              <a:t> in campioni di adulti</a:t>
            </a:r>
          </a:p>
          <a:p>
            <a:r>
              <a:rPr lang="it-IT" dirty="0"/>
              <a:t>Sono stati trovati solo 15 studi da inserire nelle analisi</a:t>
            </a:r>
          </a:p>
          <a:p>
            <a:pPr algn="l"/>
            <a:r>
              <a:rPr lang="en-US" b="0" i="0" u="none" strike="noStrike" baseline="0" dirty="0"/>
              <a:t>È </a:t>
            </a:r>
            <a:r>
              <a:rPr lang="en-US" b="0" i="0" u="none" strike="noStrike" baseline="0" dirty="0" err="1"/>
              <a:t>stato</a:t>
            </a:r>
            <a:r>
              <a:rPr lang="en-US" b="0" i="0" u="none" strike="noStrike" baseline="0" dirty="0"/>
              <a:t> </a:t>
            </a:r>
            <a:r>
              <a:rPr lang="en-US" b="0" i="0" u="none" strike="noStrike" baseline="0" dirty="0" err="1"/>
              <a:t>riscontrato</a:t>
            </a:r>
            <a:r>
              <a:rPr lang="en-US" b="0" i="0" u="none" strike="noStrike" baseline="0" dirty="0"/>
              <a:t> un </a:t>
            </a:r>
            <a:r>
              <a:rPr lang="en-US" b="0" i="0" u="none" strike="noStrike" baseline="0" dirty="0" err="1"/>
              <a:t>effetto</a:t>
            </a:r>
            <a:r>
              <a:rPr lang="en-US" b="0" i="0" u="none" strike="noStrike" baseline="0" dirty="0"/>
              <a:t> </a:t>
            </a:r>
            <a:r>
              <a:rPr lang="en-US" b="0" i="0" u="none" strike="noStrike" baseline="0" dirty="0" err="1"/>
              <a:t>positivo</a:t>
            </a:r>
            <a:r>
              <a:rPr lang="en-US" b="0" i="0" u="none" strike="noStrike" baseline="0" dirty="0"/>
              <a:t> generale </a:t>
            </a:r>
            <a:r>
              <a:rPr lang="en-US" b="0" i="0" u="none" strike="noStrike" baseline="0" dirty="0" err="1"/>
              <a:t>degli</a:t>
            </a:r>
            <a:r>
              <a:rPr lang="en-US" b="0" i="0" u="none" strike="noStrike" baseline="0" dirty="0"/>
              <a:t> </a:t>
            </a:r>
            <a:r>
              <a:rPr lang="en-US" b="0" i="0" u="none" strike="noStrike" baseline="0" dirty="0" err="1"/>
              <a:t>interventi</a:t>
            </a:r>
            <a:r>
              <a:rPr lang="en-US" b="0" i="0" u="none" strike="noStrike" baseline="0" dirty="0"/>
              <a:t> (</a:t>
            </a:r>
            <a:r>
              <a:rPr lang="en-US" b="0" i="0" u="none" strike="noStrike" baseline="0" dirty="0" err="1"/>
              <a:t>Riduzione</a:t>
            </a:r>
            <a:r>
              <a:rPr lang="en-US" b="0" i="0" u="none" strike="noStrike" baseline="0" dirty="0"/>
              <a:t> media std </a:t>
            </a:r>
            <a:r>
              <a:rPr lang="en-US" b="0" i="0" u="none" strike="noStrike" baseline="0" dirty="0" err="1"/>
              <a:t>dei</a:t>
            </a:r>
            <a:r>
              <a:rPr lang="en-US" b="0" i="0" u="none" strike="noStrike" baseline="0" dirty="0"/>
              <a:t> </a:t>
            </a:r>
            <a:r>
              <a:rPr lang="en-US" b="0" i="0" u="none" strike="noStrike" baseline="0" dirty="0" err="1"/>
              <a:t>sintomi</a:t>
            </a:r>
            <a:r>
              <a:rPr lang="en-US" b="0" i="0" u="none" strike="noStrike" baseline="0" dirty="0"/>
              <a:t> Food Addiction di 0.72, </a:t>
            </a:r>
            <a:r>
              <a:rPr lang="it-IT" b="0" i="0" u="none" strike="noStrike" baseline="0" dirty="0"/>
              <a:t>CI: 0.58–0.95)</a:t>
            </a:r>
            <a:endParaRPr lang="it-IT" dirty="0"/>
          </a:p>
          <a:p>
            <a:r>
              <a:rPr lang="en-US" dirty="0"/>
              <a:t>La </a:t>
            </a:r>
            <a:r>
              <a:rPr lang="en-US" dirty="0" err="1"/>
              <a:t>chirurgia</a:t>
            </a:r>
            <a:r>
              <a:rPr lang="en-US" dirty="0"/>
              <a:t> </a:t>
            </a:r>
            <a:r>
              <a:rPr lang="en-US" dirty="0" err="1"/>
              <a:t>bariatrica</a:t>
            </a:r>
            <a:r>
              <a:rPr lang="en-US" dirty="0"/>
              <a:t> ha </a:t>
            </a:r>
            <a:r>
              <a:rPr lang="en-US" dirty="0" err="1"/>
              <a:t>mostrato</a:t>
            </a:r>
            <a:r>
              <a:rPr lang="en-US" dirty="0"/>
              <a:t> la </a:t>
            </a:r>
            <a:r>
              <a:rPr lang="en-US" dirty="0" err="1"/>
              <a:t>maggiore</a:t>
            </a:r>
            <a:r>
              <a:rPr lang="en-US" dirty="0"/>
              <a:t> </a:t>
            </a:r>
            <a:r>
              <a:rPr lang="en-US" dirty="0" err="1"/>
              <a:t>efficacia</a:t>
            </a:r>
            <a:r>
              <a:rPr lang="en-US" dirty="0"/>
              <a:t> </a:t>
            </a:r>
            <a:r>
              <a:rPr lang="en-US" dirty="0" err="1"/>
              <a:t>nel</a:t>
            </a:r>
            <a:r>
              <a:rPr lang="en-US" dirty="0"/>
              <a:t> </a:t>
            </a:r>
            <a:r>
              <a:rPr lang="en-US" dirty="0" err="1"/>
              <a:t>ridurre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sintomi</a:t>
            </a:r>
            <a:r>
              <a:rPr lang="en-US" dirty="0"/>
              <a:t> </a:t>
            </a:r>
            <a:r>
              <a:rPr lang="en-US" dirty="0" err="1"/>
              <a:t>della</a:t>
            </a:r>
            <a:r>
              <a:rPr lang="en-US" dirty="0"/>
              <a:t> Food Addiction (SMD = 1.17, CI: 0.58–1.7) </a:t>
            </a:r>
            <a:r>
              <a:rPr lang="en-US" dirty="0" err="1"/>
              <a:t>anche</a:t>
            </a:r>
            <a:r>
              <a:rPr lang="en-US" dirty="0"/>
              <a:t> se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risultati</a:t>
            </a:r>
            <a:r>
              <a:rPr lang="en-US" dirty="0"/>
              <a:t> </a:t>
            </a:r>
            <a:r>
              <a:rPr lang="en-US" dirty="0" err="1"/>
              <a:t>hanno</a:t>
            </a:r>
            <a:r>
              <a:rPr lang="en-US" dirty="0"/>
              <a:t> </a:t>
            </a:r>
            <a:r>
              <a:rPr lang="en-US" dirty="0" err="1"/>
              <a:t>mostrato</a:t>
            </a:r>
            <a:r>
              <a:rPr lang="en-US" dirty="0"/>
              <a:t> di </a:t>
            </a:r>
            <a:r>
              <a:rPr lang="en-US" dirty="0" err="1"/>
              <a:t>dipendere</a:t>
            </a:r>
            <a:r>
              <a:rPr lang="en-US" dirty="0"/>
              <a:t> in </a:t>
            </a:r>
            <a:r>
              <a:rPr lang="en-US" dirty="0" err="1"/>
              <a:t>particolare</a:t>
            </a:r>
            <a:r>
              <a:rPr lang="en-US" dirty="0"/>
              <a:t> da uno studio</a:t>
            </a:r>
          </a:p>
          <a:p>
            <a:r>
              <a:rPr lang="en-US" dirty="0" err="1"/>
              <a:t>Gli</a:t>
            </a:r>
            <a:r>
              <a:rPr lang="en-US" dirty="0"/>
              <a:t> </a:t>
            </a:r>
            <a:r>
              <a:rPr lang="en-US" dirty="0" err="1"/>
              <a:t>studi</a:t>
            </a:r>
            <a:r>
              <a:rPr lang="en-US" dirty="0"/>
              <a:t> sui </a:t>
            </a:r>
            <a:r>
              <a:rPr lang="en-US" dirty="0" err="1"/>
              <a:t>trattamenti</a:t>
            </a:r>
            <a:r>
              <a:rPr lang="en-US" dirty="0"/>
              <a:t> </a:t>
            </a:r>
            <a:r>
              <a:rPr lang="en-US" dirty="0" err="1"/>
              <a:t>farmacologici</a:t>
            </a:r>
            <a:r>
              <a:rPr lang="en-US" dirty="0"/>
              <a:t> </a:t>
            </a:r>
            <a:r>
              <a:rPr lang="en-US" dirty="0" err="1"/>
              <a:t>sono</a:t>
            </a:r>
            <a:r>
              <a:rPr lang="en-US" dirty="0"/>
              <a:t> </a:t>
            </a:r>
            <a:r>
              <a:rPr lang="en-US" dirty="0" err="1"/>
              <a:t>stati</a:t>
            </a:r>
            <a:r>
              <a:rPr lang="en-US" dirty="0"/>
              <a:t> in </a:t>
            </a:r>
            <a:r>
              <a:rPr lang="en-US" dirty="0" err="1"/>
              <a:t>numero</a:t>
            </a:r>
            <a:r>
              <a:rPr lang="en-US" dirty="0"/>
              <a:t> molto ridotto (N=2)</a:t>
            </a:r>
          </a:p>
          <a:p>
            <a:r>
              <a:rPr lang="en-US" dirty="0" err="1"/>
              <a:t>Gli</a:t>
            </a:r>
            <a:r>
              <a:rPr lang="en-US" dirty="0"/>
              <a:t> </a:t>
            </a:r>
            <a:r>
              <a:rPr lang="en-US" dirty="0" err="1"/>
              <a:t>studi</a:t>
            </a:r>
            <a:r>
              <a:rPr lang="en-US" dirty="0"/>
              <a:t> </a:t>
            </a:r>
            <a:r>
              <a:rPr lang="en-US" dirty="0" err="1"/>
              <a:t>comportamentali</a:t>
            </a:r>
            <a:r>
              <a:rPr lang="en-US" dirty="0"/>
              <a:t> </a:t>
            </a:r>
            <a:r>
              <a:rPr lang="en-US" dirty="0" err="1"/>
              <a:t>hanno</a:t>
            </a:r>
            <a:r>
              <a:rPr lang="en-US" dirty="0"/>
              <a:t> </a:t>
            </a:r>
            <a:r>
              <a:rPr lang="en-US" dirty="0" err="1"/>
              <a:t>mostrato</a:t>
            </a:r>
            <a:r>
              <a:rPr lang="en-US" dirty="0"/>
              <a:t> </a:t>
            </a:r>
            <a:r>
              <a:rPr lang="en-US" dirty="0" err="1"/>
              <a:t>risultati</a:t>
            </a:r>
            <a:r>
              <a:rPr lang="en-US" dirty="0"/>
              <a:t> molto </a:t>
            </a:r>
            <a:r>
              <a:rPr lang="en-US" dirty="0" err="1"/>
              <a:t>variabili</a:t>
            </a:r>
            <a:endParaRPr lang="it-IT" dirty="0"/>
          </a:p>
          <a:p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B6DCA29E-28EF-D815-0049-1B35108432EB}"/>
              </a:ext>
            </a:extLst>
          </p:cNvPr>
          <p:cNvSpPr txBox="1"/>
          <p:nvPr/>
        </p:nvSpPr>
        <p:spPr>
          <a:xfrm>
            <a:off x="7607031" y="6060332"/>
            <a:ext cx="4270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0" i="0" u="none" strike="noStrike" baseline="0" dirty="0" err="1">
                <a:latin typeface="MyriadPro-Semibold"/>
              </a:rPr>
              <a:t>Reche</a:t>
            </a:r>
            <a:r>
              <a:rPr lang="it-IT" sz="1100" b="0" i="0" u="none" strike="noStrike" baseline="0" dirty="0">
                <a:latin typeface="MyriadPro-Semibold"/>
              </a:rPr>
              <a:t>‑Garcia</a:t>
            </a:r>
            <a:r>
              <a:rPr lang="it-IT" sz="1200" b="0" i="0" u="none" strike="noStrike" baseline="0" dirty="0">
                <a:latin typeface="MyriadPro-Semibold"/>
              </a:rPr>
              <a:t> </a:t>
            </a:r>
            <a:r>
              <a:rPr lang="en-US" sz="1100" dirty="0"/>
              <a:t>et al., 2024</a:t>
            </a:r>
            <a:endParaRPr lang="it-IT" sz="1100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2E1A6D88-E115-D95F-561C-E5CA64D6DE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723" y="128127"/>
            <a:ext cx="10031225" cy="660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375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0A0A248-2419-5BC7-0812-C1194C832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Impatto della Food </a:t>
            </a:r>
            <a:r>
              <a:rPr lang="it-IT" dirty="0" err="1"/>
              <a:t>Addiction</a:t>
            </a:r>
            <a:r>
              <a:rPr lang="it-IT" dirty="0"/>
              <a:t> sugli esiti degli interventi di riduzione del peso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F17BF79-4092-95B5-3176-3EA753411B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Una </a:t>
            </a:r>
            <a:r>
              <a:rPr lang="en-US" dirty="0" err="1"/>
              <a:t>recente</a:t>
            </a:r>
            <a:r>
              <a:rPr lang="en-US" dirty="0"/>
              <a:t> meta-</a:t>
            </a:r>
            <a:r>
              <a:rPr lang="en-US" dirty="0" err="1"/>
              <a:t>analisi</a:t>
            </a:r>
            <a:r>
              <a:rPr lang="en-US" dirty="0"/>
              <a:t> ha </a:t>
            </a:r>
            <a:r>
              <a:rPr lang="en-US" dirty="0" err="1"/>
              <a:t>stimato</a:t>
            </a:r>
            <a:r>
              <a:rPr lang="en-US" dirty="0"/>
              <a:t> </a:t>
            </a:r>
            <a:r>
              <a:rPr lang="en-US" dirty="0" err="1"/>
              <a:t>l’effetto</a:t>
            </a:r>
            <a:r>
              <a:rPr lang="en-US" dirty="0"/>
              <a:t> </a:t>
            </a:r>
            <a:r>
              <a:rPr lang="en-US" dirty="0" err="1"/>
              <a:t>prognostico</a:t>
            </a:r>
            <a:r>
              <a:rPr lang="en-US" dirty="0"/>
              <a:t>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gravità</a:t>
            </a:r>
            <a:r>
              <a:rPr lang="en-US" dirty="0"/>
              <a:t> </a:t>
            </a:r>
            <a:r>
              <a:rPr lang="en-US" dirty="0" err="1"/>
              <a:t>sintomatologica</a:t>
            </a:r>
            <a:r>
              <a:rPr lang="en-US" dirty="0"/>
              <a:t> Food Addiction in </a:t>
            </a:r>
            <a:r>
              <a:rPr lang="en-US" dirty="0" err="1"/>
              <a:t>pazienti</a:t>
            </a:r>
            <a:r>
              <a:rPr lang="en-US" dirty="0"/>
              <a:t> </a:t>
            </a:r>
            <a:r>
              <a:rPr lang="en-US" dirty="0" err="1"/>
              <a:t>sovrappeso</a:t>
            </a:r>
            <a:r>
              <a:rPr lang="en-US" dirty="0"/>
              <a:t> e </a:t>
            </a:r>
            <a:r>
              <a:rPr lang="en-US" dirty="0" err="1"/>
              <a:t>obesi</a:t>
            </a:r>
            <a:r>
              <a:rPr lang="en-US" dirty="0"/>
              <a:t> senza </a:t>
            </a:r>
            <a:r>
              <a:rPr lang="en-US" dirty="0" err="1"/>
              <a:t>comorbidità</a:t>
            </a:r>
            <a:r>
              <a:rPr lang="en-US" dirty="0"/>
              <a:t> con </a:t>
            </a:r>
            <a:r>
              <a:rPr lang="en-US" dirty="0" err="1"/>
              <a:t>disturbi</a:t>
            </a:r>
            <a:r>
              <a:rPr lang="en-US" dirty="0"/>
              <a:t> del </a:t>
            </a:r>
            <a:r>
              <a:rPr lang="en-US" dirty="0" err="1"/>
              <a:t>comportamento</a:t>
            </a:r>
            <a:r>
              <a:rPr lang="en-US" dirty="0"/>
              <a:t> </a:t>
            </a:r>
            <a:r>
              <a:rPr lang="en-US" dirty="0" err="1"/>
              <a:t>alimentare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seguivano</a:t>
            </a:r>
            <a:r>
              <a:rPr lang="en-US" dirty="0"/>
              <a:t> </a:t>
            </a:r>
            <a:r>
              <a:rPr lang="en-US" dirty="0" err="1"/>
              <a:t>trattamenti</a:t>
            </a:r>
            <a:r>
              <a:rPr lang="en-US" dirty="0"/>
              <a:t> </a:t>
            </a:r>
            <a:r>
              <a:rPr lang="en-US" dirty="0" err="1"/>
              <a:t>tesi</a:t>
            </a:r>
            <a:r>
              <a:rPr lang="en-US" dirty="0"/>
              <a:t> </a:t>
            </a:r>
            <a:r>
              <a:rPr lang="en-US" dirty="0" err="1"/>
              <a:t>alla</a:t>
            </a:r>
            <a:r>
              <a:rPr lang="en-US" dirty="0"/>
              <a:t> </a:t>
            </a:r>
            <a:r>
              <a:rPr lang="en-US" dirty="0" err="1"/>
              <a:t>riduzione</a:t>
            </a:r>
            <a:r>
              <a:rPr lang="en-US" dirty="0"/>
              <a:t> del peso </a:t>
            </a:r>
            <a:r>
              <a:rPr lang="en-US" dirty="0" err="1"/>
              <a:t>comportamentali</a:t>
            </a:r>
            <a:r>
              <a:rPr lang="en-US" dirty="0"/>
              <a:t>, </a:t>
            </a:r>
            <a:r>
              <a:rPr lang="en-US" dirty="0" err="1"/>
              <a:t>chirurgici</a:t>
            </a:r>
            <a:r>
              <a:rPr lang="en-US" dirty="0"/>
              <a:t> o </a:t>
            </a:r>
            <a:r>
              <a:rPr lang="en-US" dirty="0" err="1"/>
              <a:t>farmacologici</a:t>
            </a:r>
            <a:endParaRPr lang="en-US" dirty="0"/>
          </a:p>
          <a:p>
            <a:pPr algn="l"/>
            <a:r>
              <a:rPr lang="it-IT" b="0" i="0" u="none" strike="noStrike" baseline="0" dirty="0"/>
              <a:t>Sono stati trovati 25 studi pubblicati tra il 2013 e il 2024</a:t>
            </a:r>
            <a:r>
              <a:rPr lang="it-IT" dirty="0"/>
              <a:t> di cui 11 di chirurgia bariatrica e 13 comportamentali</a:t>
            </a:r>
          </a:p>
          <a:p>
            <a:pPr algn="l"/>
            <a:r>
              <a:rPr lang="it-IT" dirty="0"/>
              <a:t>Il massimo intervallo medio tra intervento e valutazione post è stato di </a:t>
            </a:r>
            <a:r>
              <a:rPr lang="en-US" dirty="0"/>
              <a:t>12.5 </a:t>
            </a:r>
            <a:r>
              <a:rPr lang="en-US" dirty="0" err="1"/>
              <a:t>mesi</a:t>
            </a:r>
            <a:r>
              <a:rPr lang="en-US" dirty="0"/>
              <a:t> (SD = 7.58)</a:t>
            </a:r>
            <a:endParaRPr lang="it-IT" dirty="0"/>
          </a:p>
          <a:p>
            <a:pPr algn="l"/>
            <a:r>
              <a:rPr lang="en-US" dirty="0"/>
              <a:t>La </a:t>
            </a:r>
            <a:r>
              <a:rPr lang="en-US" dirty="0" err="1"/>
              <a:t>prevalenza</a:t>
            </a:r>
            <a:r>
              <a:rPr lang="en-US" dirty="0"/>
              <a:t> media di Food Addiction </a:t>
            </a:r>
            <a:r>
              <a:rPr lang="en-US" dirty="0" err="1"/>
              <a:t>negli</a:t>
            </a:r>
            <a:r>
              <a:rPr lang="en-US" dirty="0"/>
              <a:t> </a:t>
            </a:r>
            <a:r>
              <a:rPr lang="en-US" dirty="0" err="1"/>
              <a:t>studi</a:t>
            </a:r>
            <a:r>
              <a:rPr lang="en-US" dirty="0"/>
              <a:t> è </a:t>
            </a:r>
            <a:r>
              <a:rPr lang="en-US" dirty="0" err="1"/>
              <a:t>stata</a:t>
            </a:r>
            <a:r>
              <a:rPr lang="en-US" dirty="0"/>
              <a:t> del 31%</a:t>
            </a:r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04F983B-6792-47D4-A901-B5AF6C9B8840}"/>
              </a:ext>
            </a:extLst>
          </p:cNvPr>
          <p:cNvSpPr txBox="1"/>
          <p:nvPr/>
        </p:nvSpPr>
        <p:spPr>
          <a:xfrm>
            <a:off x="10136220" y="6060332"/>
            <a:ext cx="17412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err="1"/>
              <a:t>Halbeisen</a:t>
            </a:r>
            <a:r>
              <a:rPr lang="it-IT" sz="1100" dirty="0"/>
              <a:t> et al., 2024</a:t>
            </a:r>
          </a:p>
        </p:txBody>
      </p:sp>
    </p:spTree>
    <p:extLst>
      <p:ext uri="{BB962C8B-B14F-4D97-AF65-F5344CB8AC3E}">
        <p14:creationId xmlns:p14="http://schemas.microsoft.com/office/powerpoint/2010/main" val="1874404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DAA421-0405-38E6-3C70-440E3499C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Food </a:t>
            </a:r>
            <a:r>
              <a:rPr lang="it-IT" dirty="0" err="1"/>
              <a:t>Addiction</a:t>
            </a:r>
            <a:r>
              <a:rPr lang="it-IT" dirty="0"/>
              <a:t> come Dipendenza da Sostanze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874EA52-821C-1A98-0CB9-162B2B899F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Il </a:t>
            </a:r>
            <a:r>
              <a:rPr lang="en-US" dirty="0" err="1"/>
              <a:t>costrutto</a:t>
            </a:r>
            <a:r>
              <a:rPr lang="en-US" dirty="0"/>
              <a:t> di Food Addiction è </a:t>
            </a:r>
            <a:r>
              <a:rPr lang="en-US" dirty="0" err="1"/>
              <a:t>stato</a:t>
            </a:r>
            <a:r>
              <a:rPr lang="en-US" dirty="0"/>
              <a:t> </a:t>
            </a:r>
            <a:r>
              <a:rPr lang="en-US" dirty="0" err="1"/>
              <a:t>introdotto</a:t>
            </a:r>
            <a:r>
              <a:rPr lang="en-US" dirty="0"/>
              <a:t> </a:t>
            </a:r>
            <a:r>
              <a:rPr lang="en-US" dirty="0" err="1"/>
              <a:t>negli</a:t>
            </a:r>
            <a:r>
              <a:rPr lang="en-US" dirty="0"/>
              <a:t> </a:t>
            </a:r>
            <a:r>
              <a:rPr lang="en-US" dirty="0" err="1"/>
              <a:t>ultimi</a:t>
            </a:r>
            <a:r>
              <a:rPr lang="en-US" dirty="0"/>
              <a:t> </a:t>
            </a:r>
            <a:r>
              <a:rPr lang="en-US" dirty="0" err="1"/>
              <a:t>decenni</a:t>
            </a:r>
            <a:r>
              <a:rPr lang="en-US" dirty="0"/>
              <a:t> per </a:t>
            </a:r>
            <a:r>
              <a:rPr lang="en-US" dirty="0" err="1"/>
              <a:t>spiegare</a:t>
            </a:r>
            <a:r>
              <a:rPr lang="en-US" dirty="0"/>
              <a:t> </a:t>
            </a:r>
            <a:r>
              <a:rPr lang="en-US" dirty="0" err="1"/>
              <a:t>gli</a:t>
            </a:r>
            <a:r>
              <a:rPr lang="en-US" dirty="0"/>
              <a:t> </a:t>
            </a:r>
            <a:r>
              <a:rPr lang="en-US" dirty="0" err="1"/>
              <a:t>specifici</a:t>
            </a:r>
            <a:r>
              <a:rPr lang="en-US" dirty="0"/>
              <a:t> pattern </a:t>
            </a:r>
            <a:r>
              <a:rPr lang="en-US" dirty="0" err="1"/>
              <a:t>alimentari</a:t>
            </a:r>
            <a:r>
              <a:rPr lang="en-US" dirty="0"/>
              <a:t> </a:t>
            </a:r>
            <a:r>
              <a:rPr lang="en-US" dirty="0" err="1"/>
              <a:t>visibili</a:t>
            </a:r>
            <a:r>
              <a:rPr lang="en-US" dirty="0"/>
              <a:t> </a:t>
            </a:r>
            <a:r>
              <a:rPr lang="en-US" dirty="0" err="1"/>
              <a:t>nei</a:t>
            </a:r>
            <a:r>
              <a:rPr lang="en-US" dirty="0"/>
              <a:t> </a:t>
            </a:r>
            <a:r>
              <a:rPr lang="en-US" dirty="0" err="1"/>
              <a:t>pazienti</a:t>
            </a:r>
            <a:r>
              <a:rPr lang="en-US" dirty="0"/>
              <a:t> </a:t>
            </a:r>
            <a:r>
              <a:rPr lang="en-US" dirty="0" err="1"/>
              <a:t>obesi</a:t>
            </a:r>
            <a:r>
              <a:rPr lang="en-US" dirty="0"/>
              <a:t> e con </a:t>
            </a:r>
            <a:r>
              <a:rPr lang="en-US" dirty="0" err="1"/>
              <a:t>sovrappeso</a:t>
            </a:r>
            <a:endParaRPr lang="en-US" dirty="0"/>
          </a:p>
          <a:p>
            <a:r>
              <a:rPr lang="it-IT" dirty="0"/>
              <a:t>L’accostamento tra i pattern di assunzione di droghe e l’assunzione di particolari cibi risale però a molti decenni prima e il termine Food </a:t>
            </a:r>
            <a:r>
              <a:rPr lang="it-IT" dirty="0" err="1"/>
              <a:t>Addiction</a:t>
            </a:r>
            <a:r>
              <a:rPr lang="it-IT" dirty="0"/>
              <a:t> sembrerebbe che sia stato coniato alla metà degli anni ’50 del secolo scorso</a:t>
            </a:r>
          </a:p>
          <a:p>
            <a:r>
              <a:rPr lang="it-IT" dirty="0"/>
              <a:t>Alcuni autori definiscono la Food </a:t>
            </a:r>
            <a:r>
              <a:rPr lang="it-IT" dirty="0" err="1"/>
              <a:t>Addiction</a:t>
            </a:r>
            <a:r>
              <a:rPr lang="it-IT" dirty="0"/>
              <a:t> come quella condizione clinica caratterizzata dall’impulso irrefrenabile, derivato dalla stimolazione del sistema cerebrale della ricompensa, di assumere un determinato alimento o cibo, spesso un alimento </a:t>
            </a:r>
            <a:r>
              <a:rPr lang="it-IT" dirty="0" err="1"/>
              <a:t>iperpalatabile</a:t>
            </a:r>
            <a:r>
              <a:rPr lang="it-IT" dirty="0"/>
              <a:t> o </a:t>
            </a:r>
            <a:r>
              <a:rPr lang="it-IT" dirty="0" err="1"/>
              <a:t>ultraprocessato</a:t>
            </a:r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80FDA8B8-2568-1B60-810A-44FD6AA37FE2}"/>
              </a:ext>
            </a:extLst>
          </p:cNvPr>
          <p:cNvSpPr txBox="1"/>
          <p:nvPr/>
        </p:nvSpPr>
        <p:spPr>
          <a:xfrm>
            <a:off x="7441660" y="5992238"/>
            <a:ext cx="44358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/>
              <a:t>Delle Grave, 2018; Fontanari et al., 2021; Imperatori et al., 2016</a:t>
            </a:r>
          </a:p>
        </p:txBody>
      </p:sp>
    </p:spTree>
    <p:extLst>
      <p:ext uri="{BB962C8B-B14F-4D97-AF65-F5344CB8AC3E}">
        <p14:creationId xmlns:p14="http://schemas.microsoft.com/office/powerpoint/2010/main" val="22122593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785BF50-C3D6-1CA6-DE1B-AA182D02E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Impatto della Food </a:t>
            </a:r>
            <a:r>
              <a:rPr lang="it-IT" dirty="0" err="1"/>
              <a:t>Addiction</a:t>
            </a:r>
            <a:r>
              <a:rPr lang="it-IT" dirty="0"/>
              <a:t> sugli esiti degli interventi di riduzione del peso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440F55D-C410-8FBD-C93F-544A7EA981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 </a:t>
            </a:r>
            <a:r>
              <a:rPr lang="en-US" dirty="0" err="1"/>
              <a:t>correlazione</a:t>
            </a:r>
            <a:r>
              <a:rPr lang="en-US" dirty="0"/>
              <a:t> </a:t>
            </a:r>
            <a:r>
              <a:rPr lang="en-US" dirty="0" err="1"/>
              <a:t>tra</a:t>
            </a:r>
            <a:r>
              <a:rPr lang="en-US" dirty="0"/>
              <a:t> </a:t>
            </a:r>
            <a:r>
              <a:rPr lang="en-US" dirty="0" err="1"/>
              <a:t>sintomatologia</a:t>
            </a:r>
            <a:r>
              <a:rPr lang="en-US" dirty="0"/>
              <a:t> Food Addiction pre-</a:t>
            </a:r>
            <a:r>
              <a:rPr lang="en-US" dirty="0" err="1"/>
              <a:t>intervento</a:t>
            </a:r>
            <a:r>
              <a:rPr lang="en-US" dirty="0"/>
              <a:t> e </a:t>
            </a:r>
            <a:r>
              <a:rPr lang="en-US" dirty="0" err="1"/>
              <a:t>riduzione</a:t>
            </a:r>
            <a:r>
              <a:rPr lang="en-US" dirty="0"/>
              <a:t> del peso </a:t>
            </a:r>
            <a:r>
              <a:rPr lang="en-US" dirty="0" err="1"/>
              <a:t>misurata</a:t>
            </a:r>
            <a:r>
              <a:rPr lang="en-US" dirty="0"/>
              <a:t> in 13 </a:t>
            </a:r>
            <a:r>
              <a:rPr lang="en-US" dirty="0" err="1"/>
              <a:t>studi</a:t>
            </a:r>
            <a:r>
              <a:rPr lang="en-US" dirty="0"/>
              <a:t> è </a:t>
            </a:r>
            <a:r>
              <a:rPr lang="en-US" dirty="0" err="1"/>
              <a:t>risultata</a:t>
            </a:r>
            <a:r>
              <a:rPr lang="en-US" dirty="0"/>
              <a:t> </a:t>
            </a:r>
            <a:r>
              <a:rPr lang="en-US" dirty="0" err="1"/>
              <a:t>negativa</a:t>
            </a:r>
            <a:r>
              <a:rPr lang="en-US" dirty="0"/>
              <a:t> ma non </a:t>
            </a:r>
            <a:r>
              <a:rPr lang="en-US" dirty="0" err="1"/>
              <a:t>significativa</a:t>
            </a:r>
            <a:r>
              <a:rPr lang="en-US" dirty="0"/>
              <a:t> (z = -0.05, CI: -0.11/0.02)</a:t>
            </a:r>
          </a:p>
          <a:p>
            <a:r>
              <a:rPr lang="en-US" dirty="0"/>
              <a:t>Le </a:t>
            </a:r>
            <a:r>
              <a:rPr lang="en-US" dirty="0" err="1"/>
              <a:t>analisi</a:t>
            </a:r>
            <a:r>
              <a:rPr lang="en-US" dirty="0"/>
              <a:t> di </a:t>
            </a:r>
            <a:r>
              <a:rPr lang="en-US" dirty="0" err="1"/>
              <a:t>moderazione</a:t>
            </a:r>
            <a:r>
              <a:rPr lang="en-US" dirty="0"/>
              <a:t> </a:t>
            </a:r>
            <a:r>
              <a:rPr lang="en-US" dirty="0" err="1"/>
              <a:t>hanno</a:t>
            </a:r>
            <a:r>
              <a:rPr lang="en-US" dirty="0"/>
              <a:t> </a:t>
            </a:r>
            <a:r>
              <a:rPr lang="en-US" dirty="0" err="1"/>
              <a:t>mostrato</a:t>
            </a:r>
            <a:r>
              <a:rPr lang="en-US" dirty="0"/>
              <a:t> un </a:t>
            </a:r>
            <a:r>
              <a:rPr lang="en-US" dirty="0" err="1"/>
              <a:t>effetto</a:t>
            </a:r>
            <a:r>
              <a:rPr lang="en-US" dirty="0"/>
              <a:t> </a:t>
            </a:r>
            <a:r>
              <a:rPr lang="en-US" dirty="0" err="1"/>
              <a:t>significativo</a:t>
            </a:r>
            <a:r>
              <a:rPr lang="en-US" dirty="0"/>
              <a:t> del </a:t>
            </a:r>
            <a:r>
              <a:rPr lang="en-US" dirty="0" err="1"/>
              <a:t>tipo</a:t>
            </a:r>
            <a:r>
              <a:rPr lang="en-US" dirty="0"/>
              <a:t> di </a:t>
            </a:r>
            <a:r>
              <a:rPr lang="en-US" dirty="0" err="1"/>
              <a:t>trattamento</a:t>
            </a:r>
            <a:endParaRPr lang="en-US" dirty="0"/>
          </a:p>
          <a:p>
            <a:r>
              <a:rPr lang="en-US" dirty="0"/>
              <a:t>I </a:t>
            </a:r>
            <a:r>
              <a:rPr lang="en-US" dirty="0" err="1"/>
              <a:t>trattamenti</a:t>
            </a:r>
            <a:r>
              <a:rPr lang="en-US" dirty="0"/>
              <a:t> </a:t>
            </a:r>
            <a:r>
              <a:rPr lang="en-US" dirty="0" err="1"/>
              <a:t>comportamentali</a:t>
            </a:r>
            <a:r>
              <a:rPr lang="en-US" dirty="0"/>
              <a:t> </a:t>
            </a:r>
            <a:r>
              <a:rPr lang="en-US" dirty="0" err="1"/>
              <a:t>sono</a:t>
            </a:r>
            <a:r>
              <a:rPr lang="en-US" dirty="0"/>
              <a:t> </a:t>
            </a:r>
            <a:r>
              <a:rPr lang="en-US" dirty="0" err="1"/>
              <a:t>stati</a:t>
            </a:r>
            <a:r>
              <a:rPr lang="en-US" dirty="0"/>
              <a:t> </a:t>
            </a:r>
            <a:r>
              <a:rPr lang="en-US" dirty="0" err="1"/>
              <a:t>meno</a:t>
            </a:r>
            <a:r>
              <a:rPr lang="en-US" dirty="0"/>
              <a:t> </a:t>
            </a:r>
            <a:r>
              <a:rPr lang="en-US" dirty="0" err="1"/>
              <a:t>efficaci</a:t>
            </a:r>
            <a:r>
              <a:rPr lang="en-US" dirty="0"/>
              <a:t> con </a:t>
            </a:r>
            <a:r>
              <a:rPr lang="en-US" dirty="0" err="1"/>
              <a:t>punteggi</a:t>
            </a:r>
            <a:r>
              <a:rPr lang="en-US" dirty="0"/>
              <a:t> Food Addiction al pre-</a:t>
            </a:r>
            <a:r>
              <a:rPr lang="en-US" dirty="0" err="1"/>
              <a:t>intervento</a:t>
            </a:r>
            <a:r>
              <a:rPr lang="en-US" dirty="0"/>
              <a:t> </a:t>
            </a:r>
            <a:r>
              <a:rPr lang="en-US" dirty="0" err="1"/>
              <a:t>più</a:t>
            </a:r>
            <a:r>
              <a:rPr lang="en-US" dirty="0"/>
              <a:t> </a:t>
            </a:r>
            <a:r>
              <a:rPr lang="en-US" dirty="0" err="1"/>
              <a:t>elevati</a:t>
            </a:r>
            <a:r>
              <a:rPr lang="en-US" dirty="0"/>
              <a:t> (z = -0.10, CI -0.17/-0.03)</a:t>
            </a:r>
          </a:p>
          <a:p>
            <a:r>
              <a:rPr lang="en-US" dirty="0" err="1"/>
              <a:t>Gli</a:t>
            </a:r>
            <a:r>
              <a:rPr lang="en-US" dirty="0"/>
              <a:t> </a:t>
            </a:r>
            <a:r>
              <a:rPr lang="en-US" dirty="0" err="1"/>
              <a:t>interventi</a:t>
            </a:r>
            <a:r>
              <a:rPr lang="en-US" dirty="0"/>
              <a:t> di </a:t>
            </a:r>
            <a:r>
              <a:rPr lang="en-US" dirty="0" err="1"/>
              <a:t>chirurgia</a:t>
            </a:r>
            <a:r>
              <a:rPr lang="en-US" dirty="0"/>
              <a:t> </a:t>
            </a:r>
            <a:r>
              <a:rPr lang="en-US" dirty="0" err="1"/>
              <a:t>bariatrica</a:t>
            </a:r>
            <a:r>
              <a:rPr lang="en-US" dirty="0"/>
              <a:t> non </a:t>
            </a:r>
            <a:r>
              <a:rPr lang="en-US" dirty="0" err="1"/>
              <a:t>hanno</a:t>
            </a:r>
            <a:r>
              <a:rPr lang="en-US" dirty="0"/>
              <a:t> </a:t>
            </a:r>
            <a:r>
              <a:rPr lang="en-US" dirty="0" err="1"/>
              <a:t>mostrato</a:t>
            </a:r>
            <a:r>
              <a:rPr lang="en-US" dirty="0"/>
              <a:t> </a:t>
            </a:r>
            <a:r>
              <a:rPr lang="en-US" dirty="0" err="1"/>
              <a:t>differenze</a:t>
            </a:r>
            <a:r>
              <a:rPr lang="en-US" dirty="0"/>
              <a:t> significative</a:t>
            </a:r>
          </a:p>
          <a:p>
            <a:endParaRPr lang="en-US" dirty="0"/>
          </a:p>
          <a:p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A41A9717-7F8A-3559-8CBF-99159DFFE6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249" y="46674"/>
            <a:ext cx="8135485" cy="6811326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EA72A504-6CD8-3878-46F4-0C9ED41AC33D}"/>
              </a:ext>
            </a:extLst>
          </p:cNvPr>
          <p:cNvSpPr txBox="1"/>
          <p:nvPr/>
        </p:nvSpPr>
        <p:spPr>
          <a:xfrm>
            <a:off x="10136220" y="6060332"/>
            <a:ext cx="17412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err="1"/>
              <a:t>Halbeisen</a:t>
            </a:r>
            <a:r>
              <a:rPr lang="it-IT" sz="1100" dirty="0"/>
              <a:t> et al., 2024</a:t>
            </a:r>
          </a:p>
        </p:txBody>
      </p:sp>
    </p:spTree>
    <p:extLst>
      <p:ext uri="{BB962C8B-B14F-4D97-AF65-F5344CB8AC3E}">
        <p14:creationId xmlns:p14="http://schemas.microsoft.com/office/powerpoint/2010/main" val="1263719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9839734-7F96-C148-63A5-F65E3CD87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Impatto della Food </a:t>
            </a:r>
            <a:r>
              <a:rPr lang="it-IT" dirty="0" err="1"/>
              <a:t>Addiction</a:t>
            </a:r>
            <a:r>
              <a:rPr lang="it-IT" dirty="0"/>
              <a:t> sugli esiti degli interventi di riduzione del peso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A2F49BE-F93A-80BD-BE16-955671C816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La </a:t>
            </a:r>
            <a:r>
              <a:rPr lang="en-US" dirty="0" err="1"/>
              <a:t>presenza</a:t>
            </a:r>
            <a:r>
              <a:rPr lang="en-US" dirty="0"/>
              <a:t> di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diagnosi</a:t>
            </a:r>
            <a:r>
              <a:rPr lang="en-US" dirty="0"/>
              <a:t> di Food Addiction al pre-</a:t>
            </a:r>
            <a:r>
              <a:rPr lang="en-US" dirty="0" err="1"/>
              <a:t>intervento</a:t>
            </a:r>
            <a:r>
              <a:rPr lang="en-US" dirty="0"/>
              <a:t> non </a:t>
            </a:r>
            <a:r>
              <a:rPr lang="en-US" dirty="0" err="1"/>
              <a:t>si</a:t>
            </a:r>
            <a:r>
              <a:rPr lang="en-US" dirty="0"/>
              <a:t> è </a:t>
            </a:r>
            <a:r>
              <a:rPr lang="en-US" dirty="0" err="1"/>
              <a:t>associata</a:t>
            </a:r>
            <a:r>
              <a:rPr lang="en-US" dirty="0"/>
              <a:t> a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minore</a:t>
            </a:r>
            <a:r>
              <a:rPr lang="en-US" dirty="0"/>
              <a:t> </a:t>
            </a:r>
            <a:r>
              <a:rPr lang="en-US" dirty="0" err="1"/>
              <a:t>riduzione</a:t>
            </a:r>
            <a:r>
              <a:rPr lang="en-US" dirty="0"/>
              <a:t> del peso al post-</a:t>
            </a:r>
            <a:r>
              <a:rPr lang="en-US" dirty="0" err="1"/>
              <a:t>intervento</a:t>
            </a:r>
            <a:endParaRPr lang="en-US" dirty="0"/>
          </a:p>
          <a:p>
            <a:r>
              <a:rPr lang="en-US" dirty="0"/>
              <a:t>Non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sono</a:t>
            </a:r>
            <a:r>
              <a:rPr lang="en-US" dirty="0"/>
              <a:t> </a:t>
            </a:r>
            <a:r>
              <a:rPr lang="en-US" dirty="0" err="1"/>
              <a:t>osservate</a:t>
            </a:r>
            <a:r>
              <a:rPr lang="en-US" dirty="0"/>
              <a:t> </a:t>
            </a:r>
            <a:r>
              <a:rPr lang="en-US" dirty="0" err="1"/>
              <a:t>differenze</a:t>
            </a:r>
            <a:r>
              <a:rPr lang="en-US" dirty="0"/>
              <a:t> </a:t>
            </a:r>
            <a:r>
              <a:rPr lang="en-US" dirty="0" err="1"/>
              <a:t>tra</a:t>
            </a:r>
            <a:r>
              <a:rPr lang="en-US" dirty="0"/>
              <a:t> </a:t>
            </a:r>
            <a:r>
              <a:rPr lang="en-US" dirty="0" err="1"/>
              <a:t>tipologie</a:t>
            </a:r>
            <a:r>
              <a:rPr lang="en-US" dirty="0"/>
              <a:t> di </a:t>
            </a:r>
            <a:r>
              <a:rPr lang="en-US" dirty="0" err="1"/>
              <a:t>interventi</a:t>
            </a:r>
            <a:endParaRPr lang="en-US" dirty="0"/>
          </a:p>
          <a:p>
            <a:r>
              <a:rPr lang="en-US" dirty="0"/>
              <a:t>Si </a:t>
            </a:r>
            <a:r>
              <a:rPr lang="en-US" dirty="0" err="1"/>
              <a:t>sono</a:t>
            </a:r>
            <a:r>
              <a:rPr lang="en-US" dirty="0"/>
              <a:t> </a:t>
            </a:r>
            <a:r>
              <a:rPr lang="en-US" dirty="0" err="1"/>
              <a:t>osservate</a:t>
            </a:r>
            <a:r>
              <a:rPr lang="en-US" dirty="0"/>
              <a:t> </a:t>
            </a:r>
            <a:r>
              <a:rPr lang="en-US" dirty="0" err="1"/>
              <a:t>differenze</a:t>
            </a:r>
            <a:r>
              <a:rPr lang="en-US" dirty="0"/>
              <a:t> solo in base </a:t>
            </a:r>
            <a:r>
              <a:rPr lang="en-US" dirty="0" err="1"/>
              <a:t>alla</a:t>
            </a:r>
            <a:r>
              <a:rPr lang="en-US" dirty="0"/>
              <a:t> </a:t>
            </a:r>
            <a:r>
              <a:rPr lang="en-US" dirty="0" err="1"/>
              <a:t>composizione</a:t>
            </a:r>
            <a:r>
              <a:rPr lang="en-US" dirty="0"/>
              <a:t> </a:t>
            </a:r>
            <a:r>
              <a:rPr lang="en-US" dirty="0" err="1"/>
              <a:t>etnica</a:t>
            </a:r>
            <a:r>
              <a:rPr lang="en-US" dirty="0"/>
              <a:t> </a:t>
            </a:r>
            <a:r>
              <a:rPr lang="en-US" dirty="0" err="1"/>
              <a:t>dei</a:t>
            </a:r>
            <a:r>
              <a:rPr lang="en-US" dirty="0"/>
              <a:t> </a:t>
            </a:r>
            <a:r>
              <a:rPr lang="en-US" dirty="0" err="1"/>
              <a:t>campioni</a:t>
            </a:r>
            <a:r>
              <a:rPr lang="en-US" dirty="0"/>
              <a:t>, con </a:t>
            </a:r>
            <a:r>
              <a:rPr lang="en-US" dirty="0" err="1"/>
              <a:t>campioni</a:t>
            </a:r>
            <a:r>
              <a:rPr lang="en-US" dirty="0"/>
              <a:t> </a:t>
            </a:r>
            <a:r>
              <a:rPr lang="en-US" dirty="0" err="1"/>
              <a:t>eterogenei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hanno</a:t>
            </a:r>
            <a:r>
              <a:rPr lang="en-US" dirty="0"/>
              <a:t> </a:t>
            </a:r>
            <a:r>
              <a:rPr lang="en-US" dirty="0" err="1"/>
              <a:t>mostrato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minore</a:t>
            </a:r>
            <a:r>
              <a:rPr lang="en-US" dirty="0"/>
              <a:t> </a:t>
            </a:r>
            <a:r>
              <a:rPr lang="en-US" dirty="0" err="1"/>
              <a:t>risposta</a:t>
            </a:r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B8CE7EFB-6EE5-3C16-9665-2712C925CB23}"/>
              </a:ext>
            </a:extLst>
          </p:cNvPr>
          <p:cNvSpPr txBox="1"/>
          <p:nvPr/>
        </p:nvSpPr>
        <p:spPr>
          <a:xfrm>
            <a:off x="10136220" y="6060332"/>
            <a:ext cx="17412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err="1"/>
              <a:t>Halbeisen</a:t>
            </a:r>
            <a:r>
              <a:rPr lang="it-IT" sz="1100" dirty="0"/>
              <a:t> et al., 2024</a:t>
            </a:r>
          </a:p>
        </p:txBody>
      </p:sp>
    </p:spTree>
    <p:extLst>
      <p:ext uri="{BB962C8B-B14F-4D97-AF65-F5344CB8AC3E}">
        <p14:creationId xmlns:p14="http://schemas.microsoft.com/office/powerpoint/2010/main" val="35886184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8EEB30D-F8AA-C41F-9E7A-E523273B7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Conclusioni/1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F8725AD-182E-ABB4-ACEF-A74A3509E9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6548" y="2108201"/>
            <a:ext cx="10058400" cy="4213741"/>
          </a:xfrm>
        </p:spPr>
        <p:txBody>
          <a:bodyPr>
            <a:normAutofit/>
          </a:bodyPr>
          <a:lstStyle/>
          <a:p>
            <a:r>
              <a:rPr lang="it-IT" dirty="0"/>
              <a:t>Il costrutto di Food </a:t>
            </a:r>
            <a:r>
              <a:rPr lang="it-IT" dirty="0" err="1"/>
              <a:t>Addiction</a:t>
            </a:r>
            <a:r>
              <a:rPr lang="it-IT" dirty="0"/>
              <a:t> mostra una solida base empirica</a:t>
            </a:r>
          </a:p>
          <a:p>
            <a:r>
              <a:rPr lang="it-IT" dirty="0"/>
              <a:t>Ha evidenziato anche in studi recenti correlati neurobiologici che suggeriscono disfunzioni a carico delle vie </a:t>
            </a:r>
            <a:r>
              <a:rPr lang="it-IT" dirty="0" err="1"/>
              <a:t>mesolimbiche</a:t>
            </a:r>
            <a:r>
              <a:rPr lang="it-IT" dirty="0"/>
              <a:t> dopaminergiche insieme a possibili disfunzioni delle regioni </a:t>
            </a:r>
            <a:r>
              <a:rPr lang="it-IT" dirty="0" err="1"/>
              <a:t>pre</a:t>
            </a:r>
            <a:r>
              <a:rPr lang="it-IT" dirty="0"/>
              <a:t>-frontali che inficiano le funzioni di controllo inibitorio</a:t>
            </a:r>
          </a:p>
          <a:p>
            <a:r>
              <a:rPr lang="it-IT" dirty="0"/>
              <a:t>Ha evidenziato elevate correlazioni con psicopatologia generale e disturbi dell’alimentazione e della nutrizione </a:t>
            </a:r>
          </a:p>
          <a:p>
            <a:r>
              <a:rPr lang="it-IT" dirty="0"/>
              <a:t>In particolare molto elevata è risultata la covarianza con il </a:t>
            </a:r>
            <a:r>
              <a:rPr lang="it-IT" dirty="0" err="1"/>
              <a:t>binge</a:t>
            </a:r>
            <a:r>
              <a:rPr lang="it-IT" dirty="0"/>
              <a:t> </a:t>
            </a:r>
            <a:r>
              <a:rPr lang="it-IT" dirty="0" err="1"/>
              <a:t>eating</a:t>
            </a:r>
            <a:r>
              <a:rPr lang="it-IT" dirty="0"/>
              <a:t>, </a:t>
            </a:r>
            <a:r>
              <a:rPr lang="it-IT" dirty="0" err="1"/>
              <a:t>emotional</a:t>
            </a:r>
            <a:r>
              <a:rPr lang="it-IT" dirty="0"/>
              <a:t> </a:t>
            </a:r>
            <a:r>
              <a:rPr lang="it-IT" dirty="0" err="1"/>
              <a:t>eating</a:t>
            </a:r>
            <a:r>
              <a:rPr lang="it-IT" dirty="0"/>
              <a:t> e </a:t>
            </a:r>
            <a:r>
              <a:rPr lang="it-IT" dirty="0" err="1"/>
              <a:t>situational</a:t>
            </a:r>
            <a:r>
              <a:rPr lang="it-IT" dirty="0"/>
              <a:t> </a:t>
            </a:r>
            <a:r>
              <a:rPr lang="it-IT" dirty="0" err="1"/>
              <a:t>eating</a:t>
            </a:r>
            <a:r>
              <a:rPr lang="it-IT" dirty="0"/>
              <a:t> anche se queste condizioni mostrano anche una certa indipendenza nei loro correlati</a:t>
            </a:r>
          </a:p>
          <a:p>
            <a:r>
              <a:rPr lang="it-IT" dirty="0"/>
              <a:t>Sembrerebbero rilevanti anche la relazione tra variabilità del Food </a:t>
            </a:r>
            <a:r>
              <a:rPr lang="it-IT" dirty="0" err="1"/>
              <a:t>Craving</a:t>
            </a:r>
            <a:r>
              <a:rPr lang="it-IT" dirty="0"/>
              <a:t> e distress e tra Food </a:t>
            </a:r>
            <a:r>
              <a:rPr lang="it-IT" dirty="0" err="1"/>
              <a:t>Addiction</a:t>
            </a:r>
            <a:r>
              <a:rPr lang="it-IT" dirty="0"/>
              <a:t> e stigma, internalizzato e percepito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22218BB-0A9F-7D05-73BD-9E5277EF8020}"/>
              </a:ext>
            </a:extLst>
          </p:cNvPr>
          <p:cNvSpPr txBox="1"/>
          <p:nvPr/>
        </p:nvSpPr>
        <p:spPr>
          <a:xfrm>
            <a:off x="8278238" y="6060332"/>
            <a:ext cx="35992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/>
              <a:t>Huang et al., 2024; Lindgren et al., 2018; </a:t>
            </a:r>
            <a:r>
              <a:rPr lang="it-IT" sz="1100" dirty="0" err="1"/>
              <a:t>Tomiyama</a:t>
            </a:r>
            <a:r>
              <a:rPr lang="it-IT" sz="1100" dirty="0"/>
              <a:t>, 2014</a:t>
            </a:r>
          </a:p>
          <a:p>
            <a:endParaRPr lang="it-IT" sz="1100" dirty="0"/>
          </a:p>
        </p:txBody>
      </p:sp>
    </p:spTree>
    <p:extLst>
      <p:ext uri="{BB962C8B-B14F-4D97-AF65-F5344CB8AC3E}">
        <p14:creationId xmlns:p14="http://schemas.microsoft.com/office/powerpoint/2010/main" val="38780600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8EEB30D-F8AA-C41F-9E7A-E523273B7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Conclusioni/2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F8725AD-182E-ABB4-ACEF-A74A3509E9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6548" y="2108201"/>
            <a:ext cx="10058400" cy="4213741"/>
          </a:xfrm>
        </p:spPr>
        <p:txBody>
          <a:bodyPr>
            <a:normAutofit/>
          </a:bodyPr>
          <a:lstStyle/>
          <a:p>
            <a:r>
              <a:rPr lang="it-IT" dirty="0"/>
              <a:t>Mancano studi degli effetti a lungo termine di questa condizione, anche controllando per l’effetto diretto dell’abuso di cibi </a:t>
            </a:r>
            <a:r>
              <a:rPr lang="it-IT" dirty="0" err="1"/>
              <a:t>iperpalatabili</a:t>
            </a:r>
            <a:r>
              <a:rPr lang="it-IT" dirty="0"/>
              <a:t> e ultra-processati</a:t>
            </a:r>
          </a:p>
          <a:p>
            <a:r>
              <a:rPr lang="it-IT" dirty="0"/>
              <a:t>Mancano studi sull’efficacia dei trattamenti specifici e generali di riduzione del peso sulla Food </a:t>
            </a:r>
            <a:r>
              <a:rPr lang="it-IT" dirty="0" err="1"/>
              <a:t>Addiction</a:t>
            </a:r>
            <a:r>
              <a:rPr lang="it-IT" dirty="0"/>
              <a:t> e dell’effetto di questa condizione sugli esiti di riduzione del peso in pazienti obesi e sovrappeso</a:t>
            </a:r>
          </a:p>
        </p:txBody>
      </p:sp>
    </p:spTree>
    <p:extLst>
      <p:ext uri="{BB962C8B-B14F-4D97-AF65-F5344CB8AC3E}">
        <p14:creationId xmlns:p14="http://schemas.microsoft.com/office/powerpoint/2010/main" val="37713918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8000" dirty="0"/>
              <a:t>Grazie!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084D2AA9-8CE0-D37F-E976-21629BE5A552}"/>
              </a:ext>
            </a:extLst>
          </p:cNvPr>
          <p:cNvSpPr txBox="1"/>
          <p:nvPr/>
        </p:nvSpPr>
        <p:spPr>
          <a:xfrm>
            <a:off x="5632315" y="5486400"/>
            <a:ext cx="2606163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accent5"/>
                </a:solidFill>
              </a:rPr>
              <a:t>Marco Innamorati, </a:t>
            </a:r>
            <a:r>
              <a:rPr lang="it-IT" sz="1200" dirty="0" err="1">
                <a:solidFill>
                  <a:schemeClr val="accent5"/>
                </a:solidFill>
              </a:rPr>
              <a:t>PsyD</a:t>
            </a:r>
            <a:r>
              <a:rPr lang="it-IT" sz="1200" dirty="0">
                <a:solidFill>
                  <a:schemeClr val="accent5"/>
                </a:solidFill>
              </a:rPr>
              <a:t>, PhD</a:t>
            </a:r>
            <a:endParaRPr lang="it-IT" dirty="0">
              <a:solidFill>
                <a:schemeClr val="accent5"/>
              </a:solidFill>
            </a:endParaRPr>
          </a:p>
          <a:p>
            <a:endParaRPr lang="it-IT" sz="1600" dirty="0">
              <a:solidFill>
                <a:schemeClr val="accent5"/>
              </a:solidFill>
            </a:endParaRPr>
          </a:p>
          <a:p>
            <a:r>
              <a:rPr lang="it-IT" sz="1600" dirty="0">
                <a:solidFill>
                  <a:schemeClr val="accent5"/>
                </a:solidFill>
              </a:rPr>
              <a:t>Marco.innamorati@unier.it</a:t>
            </a:r>
          </a:p>
          <a:p>
            <a:endParaRPr lang="it-IT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545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66236CC-2C4A-03C4-8DA7-5B29FCB8F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Food </a:t>
            </a:r>
            <a:r>
              <a:rPr lang="it-IT" dirty="0" err="1"/>
              <a:t>Addiction</a:t>
            </a:r>
            <a:r>
              <a:rPr lang="it-IT" dirty="0"/>
              <a:t> come Dipendenza da Sostanze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6F128C1-923C-EB74-ACCE-A8E28A7CA4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it-IT" dirty="0"/>
              <a:t>Questo modello si inserisce all’interno dei classici modelli diatesi-stress dove </a:t>
            </a:r>
            <a:r>
              <a:rPr lang="it-IT" sz="1800" b="0" i="0" u="none" strike="noStrike" baseline="0" dirty="0">
                <a:latin typeface="HelveticaLTStd-Roman"/>
              </a:rPr>
              <a:t>gli alimenti processati ricchi di zuccheri e grassi avrebbero proprietà che favoriscono lo sviluppo della dipendenza in alcuni soggetti vulnerabili e stimolerebbero in alcune situazioni l’assunzione senza controllo</a:t>
            </a:r>
          </a:p>
          <a:p>
            <a:pPr algn="l"/>
            <a:r>
              <a:rPr lang="it-IT" sz="1800" dirty="0">
                <a:latin typeface="HelveticaLTStd-Roman"/>
              </a:rPr>
              <a:t>Sebbene il costrutto della Food </a:t>
            </a:r>
            <a:r>
              <a:rPr lang="it-IT" sz="1800" dirty="0" err="1">
                <a:latin typeface="HelveticaLTStd-Roman"/>
              </a:rPr>
              <a:t>Addiction</a:t>
            </a:r>
            <a:r>
              <a:rPr lang="it-IT" sz="1800" dirty="0">
                <a:latin typeface="HelveticaLTStd-Roman"/>
              </a:rPr>
              <a:t> abbia avuto un certo successo e si trovino oltre mille record inserendo il termine in </a:t>
            </a:r>
            <a:r>
              <a:rPr lang="it-IT" sz="1800" dirty="0" err="1">
                <a:latin typeface="HelveticaLTStd-Roman"/>
              </a:rPr>
              <a:t>pubmed</a:t>
            </a:r>
            <a:r>
              <a:rPr lang="it-IT" sz="1800" dirty="0">
                <a:latin typeface="HelveticaLTStd-Roman"/>
              </a:rPr>
              <a:t>, l’equivalenza tra cibo e sostanza è contestata da diversi autori che ritengono il comportamento alimentare nei pazienti obesi fondamentalmente diverso dalle condotte di dipendenza da sostanze nonostante le possibili somiglianze</a:t>
            </a:r>
          </a:p>
          <a:p>
            <a:pPr algn="l"/>
            <a:r>
              <a:rPr lang="it-IT" sz="1800" dirty="0">
                <a:latin typeface="HelveticaLTStd-Roman"/>
              </a:rPr>
              <a:t>Il costrutto è ritenuto pericoloso anche allontanerebbe il paziente da trattamenti di provata efficacia e basati su teorie completamente diverse rispetto a quelli centrati sul concetto di vulnerabilità e di dipendenza</a:t>
            </a:r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5F804235-2173-FFB7-5043-ABC7C66E3CCD}"/>
              </a:ext>
            </a:extLst>
          </p:cNvPr>
          <p:cNvSpPr txBox="1"/>
          <p:nvPr/>
        </p:nvSpPr>
        <p:spPr>
          <a:xfrm>
            <a:off x="10136220" y="6060332"/>
            <a:ext cx="17412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/>
              <a:t>Delle Grave, 2018</a:t>
            </a:r>
          </a:p>
        </p:txBody>
      </p:sp>
    </p:spTree>
    <p:extLst>
      <p:ext uri="{BB962C8B-B14F-4D97-AF65-F5344CB8AC3E}">
        <p14:creationId xmlns:p14="http://schemas.microsoft.com/office/powerpoint/2010/main" val="1989703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D9E3AED-4966-F1A6-D6C0-3867BAB6A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Food </a:t>
            </a:r>
            <a:r>
              <a:rPr lang="it-IT" dirty="0" err="1"/>
              <a:t>Addiction</a:t>
            </a:r>
            <a:r>
              <a:rPr lang="it-IT" dirty="0"/>
              <a:t> come Dipendenza da Sostanze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D7135A9-8F46-8B1D-699F-0143B21C6A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Si può però contestare che il concetto di dipendenza è applicato a comportamenti non collegati all’uso/abuso di sostanze, quali le dipendenze comportamentali</a:t>
            </a:r>
          </a:p>
          <a:p>
            <a:r>
              <a:rPr lang="it-IT" dirty="0"/>
              <a:t>Per chi contesta il costrutto non è chiaro se la Food </a:t>
            </a:r>
            <a:r>
              <a:rPr lang="it-IT" dirty="0" err="1"/>
              <a:t>Addiction</a:t>
            </a:r>
            <a:r>
              <a:rPr lang="it-IT" dirty="0"/>
              <a:t> sia una dipendenza comportamentale o una dipendenza da sostanze</a:t>
            </a:r>
          </a:p>
          <a:p>
            <a:r>
              <a:rPr lang="it-IT" dirty="0"/>
              <a:t>Quanti invece supportano l’uso del costrutto lo fanno sulla base delle similitudini che sono state evidenziate a livello comportamentale, sintomatologico e neurobiologico con le dipendenze e in base all’utilità clinica del costrutto</a:t>
            </a:r>
          </a:p>
        </p:txBody>
      </p:sp>
    </p:spTree>
    <p:extLst>
      <p:ext uri="{BB962C8B-B14F-4D97-AF65-F5344CB8AC3E}">
        <p14:creationId xmlns:p14="http://schemas.microsoft.com/office/powerpoint/2010/main" val="322026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47FACD0-6581-3CD8-1B38-57F211BA9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Food </a:t>
            </a:r>
            <a:r>
              <a:rPr lang="it-IT" dirty="0" err="1"/>
              <a:t>Craving</a:t>
            </a:r>
            <a:r>
              <a:rPr lang="it-IT" dirty="0"/>
              <a:t> come meccanismo della Food </a:t>
            </a:r>
            <a:r>
              <a:rPr lang="it-IT" dirty="0" err="1"/>
              <a:t>Addiction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7E41F8A-EBB9-3CD3-870F-D1B586A3AA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/>
              <a:t>Il concetto di </a:t>
            </a:r>
            <a:r>
              <a:rPr lang="it-IT" dirty="0" err="1"/>
              <a:t>craving</a:t>
            </a:r>
            <a:r>
              <a:rPr lang="it-IT" dirty="0"/>
              <a:t> è centrale nelle dipendenze ed è presente nei disturbi del comportamento alimentare/disturbi dell’alimentazione e della nutrizione</a:t>
            </a:r>
          </a:p>
          <a:p>
            <a:r>
              <a:rPr lang="it-IT" dirty="0"/>
              <a:t>Pazienti con disturbi del comportamento alimentare mostrano un uso compulsivo o un desiderio forte e irresistibile di particolari alimenti e cibi</a:t>
            </a:r>
          </a:p>
          <a:p>
            <a:r>
              <a:rPr lang="it-IT" dirty="0"/>
              <a:t>Secondo il DSM-5 pattern alimentari disturbati si possono riscontrare anche nei disturbi depressivi con pattern stagionali o nel disturbo disforico premestruale dove si osserva </a:t>
            </a:r>
            <a:r>
              <a:rPr lang="it-IT" dirty="0" err="1"/>
              <a:t>craving</a:t>
            </a:r>
            <a:r>
              <a:rPr lang="it-IT" dirty="0"/>
              <a:t> per i carboidrati e sovra-alimentazione</a:t>
            </a:r>
          </a:p>
          <a:p>
            <a:r>
              <a:rPr lang="it-IT" dirty="0"/>
              <a:t>Gli episodi di </a:t>
            </a:r>
            <a:r>
              <a:rPr lang="it-IT" dirty="0" err="1"/>
              <a:t>binge</a:t>
            </a:r>
            <a:r>
              <a:rPr lang="it-IT" dirty="0"/>
              <a:t> </a:t>
            </a:r>
            <a:r>
              <a:rPr lang="it-IT" dirty="0" err="1"/>
              <a:t>eating</a:t>
            </a:r>
            <a:r>
              <a:rPr lang="it-IT" dirty="0"/>
              <a:t> sono più caratterizzati per la quantità abnorme di cibo ingerito che per la sensazione di </a:t>
            </a:r>
            <a:r>
              <a:rPr lang="it-IT" dirty="0" err="1"/>
              <a:t>craving</a:t>
            </a:r>
            <a:r>
              <a:rPr lang="it-IT" dirty="0"/>
              <a:t> ma la gravità del </a:t>
            </a:r>
            <a:r>
              <a:rPr lang="it-IT" dirty="0" err="1"/>
              <a:t>binge</a:t>
            </a:r>
            <a:r>
              <a:rPr lang="it-IT" dirty="0"/>
              <a:t> </a:t>
            </a:r>
            <a:r>
              <a:rPr lang="it-IT" dirty="0" err="1"/>
              <a:t>eating</a:t>
            </a:r>
            <a:r>
              <a:rPr lang="it-IT" dirty="0"/>
              <a:t> è fortemente correlata alla gravità riferita della food </a:t>
            </a:r>
            <a:r>
              <a:rPr lang="it-IT" dirty="0" err="1"/>
              <a:t>addiction</a:t>
            </a:r>
            <a:r>
              <a:rPr lang="it-IT" dirty="0"/>
              <a:t> e quindi all’intensità del food </a:t>
            </a:r>
            <a:r>
              <a:rPr lang="it-IT" dirty="0" err="1"/>
              <a:t>craving</a:t>
            </a:r>
            <a:r>
              <a:rPr lang="it-IT" dirty="0"/>
              <a:t> che può caratterizzare i pattern alimentari fuori dall’episodio di abbuffata e può rinforzarsi reciprocamente con cicli alimentari restrittivi</a:t>
            </a:r>
          </a:p>
          <a:p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6A44A84-5B07-4917-4503-A99EF9B1876B}"/>
              </a:ext>
            </a:extLst>
          </p:cNvPr>
          <p:cNvSpPr txBox="1"/>
          <p:nvPr/>
        </p:nvSpPr>
        <p:spPr>
          <a:xfrm>
            <a:off x="10136220" y="6060332"/>
            <a:ext cx="17412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/>
              <a:t>APA, 2014</a:t>
            </a:r>
          </a:p>
        </p:txBody>
      </p:sp>
    </p:spTree>
    <p:extLst>
      <p:ext uri="{BB962C8B-B14F-4D97-AF65-F5344CB8AC3E}">
        <p14:creationId xmlns:p14="http://schemas.microsoft.com/office/powerpoint/2010/main" val="1717878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DCB6BE-A6B6-DA4D-92A1-B5CAB4A41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Food </a:t>
            </a:r>
            <a:r>
              <a:rPr lang="it-IT" dirty="0" err="1"/>
              <a:t>Craving</a:t>
            </a:r>
            <a:r>
              <a:rPr lang="it-IT" dirty="0"/>
              <a:t> come meccanismo della Food </a:t>
            </a:r>
            <a:r>
              <a:rPr lang="it-IT" dirty="0" err="1"/>
              <a:t>Addiction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97B3CBD-F0F9-A48A-3351-7B3157EACA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800" dirty="0"/>
              <a:t>Una </a:t>
            </a:r>
            <a:r>
              <a:rPr lang="en-US" sz="1800" dirty="0" err="1"/>
              <a:t>caratteristica</a:t>
            </a:r>
            <a:r>
              <a:rPr lang="en-US" sz="1800" dirty="0"/>
              <a:t> </a:t>
            </a:r>
            <a:r>
              <a:rPr lang="en-US" sz="1800" dirty="0" err="1"/>
              <a:t>fondamentale</a:t>
            </a:r>
            <a:r>
              <a:rPr lang="en-US" sz="1800" dirty="0"/>
              <a:t> </a:t>
            </a:r>
            <a:r>
              <a:rPr lang="en-US" sz="1800" dirty="0" err="1"/>
              <a:t>delle</a:t>
            </a:r>
            <a:r>
              <a:rPr lang="en-US" sz="1800" dirty="0"/>
              <a:t> </a:t>
            </a:r>
            <a:r>
              <a:rPr lang="en-US" sz="1800" dirty="0" err="1"/>
              <a:t>dipendenze</a:t>
            </a:r>
            <a:r>
              <a:rPr lang="en-US" sz="1800" dirty="0"/>
              <a:t> da </a:t>
            </a:r>
            <a:r>
              <a:rPr lang="en-US" sz="1800" dirty="0" err="1"/>
              <a:t>sostanze</a:t>
            </a:r>
            <a:r>
              <a:rPr lang="en-US" sz="1800" dirty="0"/>
              <a:t> è la </a:t>
            </a:r>
            <a:r>
              <a:rPr lang="en-US" sz="1800" dirty="0" err="1"/>
              <a:t>presenza</a:t>
            </a:r>
            <a:r>
              <a:rPr lang="en-US" sz="1800" dirty="0"/>
              <a:t> di craving per la </a:t>
            </a:r>
            <a:r>
              <a:rPr lang="en-US" sz="1800" dirty="0" err="1"/>
              <a:t>sostanza</a:t>
            </a:r>
            <a:r>
              <a:rPr lang="en-US" sz="1800" dirty="0"/>
              <a:t> </a:t>
            </a:r>
            <a:r>
              <a:rPr lang="en-US" sz="1800" dirty="0" err="1"/>
              <a:t>soprattutto</a:t>
            </a:r>
            <a:r>
              <a:rPr lang="en-US" sz="1800" dirty="0"/>
              <a:t> </a:t>
            </a:r>
            <a:r>
              <a:rPr lang="en-US" sz="1800" dirty="0" err="1"/>
              <a:t>quando</a:t>
            </a:r>
            <a:r>
              <a:rPr lang="en-US" sz="1800" dirty="0"/>
              <a:t> la persona è </a:t>
            </a:r>
            <a:r>
              <a:rPr lang="en-US" sz="1800" dirty="0" err="1"/>
              <a:t>esposta</a:t>
            </a:r>
            <a:r>
              <a:rPr lang="en-US" sz="1800" dirty="0"/>
              <a:t> a </a:t>
            </a:r>
            <a:r>
              <a:rPr lang="en-US" sz="1800" dirty="0" err="1"/>
              <a:t>stimoli</a:t>
            </a:r>
            <a:r>
              <a:rPr lang="en-US" sz="1800" dirty="0"/>
              <a:t> </a:t>
            </a:r>
            <a:r>
              <a:rPr lang="en-US" sz="1800" dirty="0" err="1"/>
              <a:t>legati</a:t>
            </a:r>
            <a:r>
              <a:rPr lang="en-US" sz="1800" dirty="0"/>
              <a:t> </a:t>
            </a:r>
            <a:r>
              <a:rPr lang="en-US" sz="1800" dirty="0" err="1"/>
              <a:t>all’uso</a:t>
            </a:r>
            <a:r>
              <a:rPr lang="en-US" sz="1800" dirty="0"/>
              <a:t> </a:t>
            </a:r>
            <a:r>
              <a:rPr lang="en-US" sz="1800" dirty="0" err="1"/>
              <a:t>della</a:t>
            </a:r>
            <a:r>
              <a:rPr lang="en-US" sz="1800" dirty="0"/>
              <a:t> </a:t>
            </a:r>
            <a:r>
              <a:rPr lang="en-US" sz="1800" dirty="0" err="1"/>
              <a:t>sostanza</a:t>
            </a:r>
            <a:endParaRPr lang="en-US" sz="1800" dirty="0"/>
          </a:p>
          <a:p>
            <a:r>
              <a:rPr lang="en-US" sz="1800" dirty="0" err="1"/>
              <a:t>Anche</a:t>
            </a:r>
            <a:r>
              <a:rPr lang="en-US" sz="1800" dirty="0"/>
              <a:t> </a:t>
            </a:r>
            <a:r>
              <a:rPr lang="en-US" sz="1800" dirty="0" err="1"/>
              <a:t>nei</a:t>
            </a:r>
            <a:r>
              <a:rPr lang="en-US" sz="1800" dirty="0"/>
              <a:t> </a:t>
            </a:r>
            <a:r>
              <a:rPr lang="en-US" sz="1800" dirty="0" err="1"/>
              <a:t>comportamenti</a:t>
            </a:r>
            <a:r>
              <a:rPr lang="en-US" sz="1800" dirty="0"/>
              <a:t> </a:t>
            </a:r>
            <a:r>
              <a:rPr lang="en-US" sz="1800" dirty="0" err="1"/>
              <a:t>alimentari</a:t>
            </a:r>
            <a:r>
              <a:rPr lang="en-US" sz="1800" dirty="0"/>
              <a:t> il craving </a:t>
            </a:r>
            <a:r>
              <a:rPr lang="en-US" sz="1800" dirty="0" err="1"/>
              <a:t>può</a:t>
            </a:r>
            <a:r>
              <a:rPr lang="en-US" sz="1800" dirty="0"/>
              <a:t> </a:t>
            </a:r>
            <a:r>
              <a:rPr lang="en-US" sz="1800" dirty="0" err="1"/>
              <a:t>mostrare</a:t>
            </a:r>
            <a:r>
              <a:rPr lang="en-US" sz="1800" dirty="0"/>
              <a:t> </a:t>
            </a:r>
            <a:r>
              <a:rPr lang="en-US" sz="1800" dirty="0" err="1"/>
              <a:t>oscillazioni</a:t>
            </a:r>
            <a:r>
              <a:rPr lang="en-US" sz="1800" dirty="0"/>
              <a:t> </a:t>
            </a:r>
            <a:r>
              <a:rPr lang="en-US" sz="1800" dirty="0" err="1"/>
              <a:t>situazionali</a:t>
            </a:r>
            <a:r>
              <a:rPr lang="en-US" sz="1800" dirty="0"/>
              <a:t> e </a:t>
            </a:r>
            <a:r>
              <a:rPr lang="en-US" sz="1800" dirty="0" err="1"/>
              <a:t>stimoli</a:t>
            </a:r>
            <a:r>
              <a:rPr lang="en-US" sz="1800" dirty="0"/>
              <a:t> </a:t>
            </a:r>
            <a:r>
              <a:rPr lang="en-US" sz="1800" dirty="0" err="1"/>
              <a:t>interni</a:t>
            </a:r>
            <a:r>
              <a:rPr lang="en-US" sz="1800" dirty="0"/>
              <a:t> ed </a:t>
            </a:r>
            <a:r>
              <a:rPr lang="en-US" sz="1800" dirty="0" err="1"/>
              <a:t>esterni</a:t>
            </a:r>
            <a:r>
              <a:rPr lang="en-US" sz="1800" dirty="0"/>
              <a:t> </a:t>
            </a:r>
            <a:r>
              <a:rPr lang="en-US" sz="1800" dirty="0" err="1"/>
              <a:t>possono</a:t>
            </a:r>
            <a:r>
              <a:rPr lang="en-US" sz="1800" dirty="0"/>
              <a:t> dare </a:t>
            </a:r>
            <a:r>
              <a:rPr lang="en-US" sz="1800" dirty="0" err="1"/>
              <a:t>luogo</a:t>
            </a:r>
            <a:r>
              <a:rPr lang="en-US" sz="1800" dirty="0"/>
              <a:t> ad emotional o situational eating</a:t>
            </a:r>
          </a:p>
          <a:p>
            <a:r>
              <a:rPr lang="en-US" sz="1800" dirty="0"/>
              <a:t>Il craving è </a:t>
            </a:r>
            <a:r>
              <a:rPr lang="en-US" sz="1800" dirty="0" err="1"/>
              <a:t>una</a:t>
            </a:r>
            <a:r>
              <a:rPr lang="en-US" sz="1800" dirty="0"/>
              <a:t> </a:t>
            </a:r>
            <a:r>
              <a:rPr lang="en-US" sz="1800" dirty="0" err="1"/>
              <a:t>delle</a:t>
            </a:r>
            <a:r>
              <a:rPr lang="en-US" sz="1800" dirty="0"/>
              <a:t> </a:t>
            </a:r>
            <a:r>
              <a:rPr lang="en-US" sz="1800" dirty="0" err="1"/>
              <a:t>manifestazione</a:t>
            </a:r>
            <a:r>
              <a:rPr lang="en-US" sz="1800" dirty="0"/>
              <a:t> del deficit di </a:t>
            </a:r>
            <a:r>
              <a:rPr lang="en-US" sz="1800" dirty="0" err="1"/>
              <a:t>controllo</a:t>
            </a:r>
            <a:r>
              <a:rPr lang="en-US" sz="1800" dirty="0"/>
              <a:t> </a:t>
            </a:r>
            <a:r>
              <a:rPr lang="en-US" sz="1800" dirty="0" err="1"/>
              <a:t>che</a:t>
            </a:r>
            <a:r>
              <a:rPr lang="en-US" sz="1800" dirty="0"/>
              <a:t> il </a:t>
            </a:r>
            <a:r>
              <a:rPr lang="en-US" sz="1800" dirty="0" err="1"/>
              <a:t>paziente</a:t>
            </a:r>
            <a:r>
              <a:rPr lang="en-US" sz="1800" dirty="0"/>
              <a:t> con </a:t>
            </a:r>
            <a:r>
              <a:rPr lang="en-US" sz="1800" dirty="0" err="1"/>
              <a:t>una</a:t>
            </a:r>
            <a:r>
              <a:rPr lang="en-US" sz="1800" dirty="0"/>
              <a:t> </a:t>
            </a:r>
            <a:r>
              <a:rPr lang="en-US" sz="1800" dirty="0" err="1"/>
              <a:t>dipendenza</a:t>
            </a:r>
            <a:r>
              <a:rPr lang="en-US" sz="1800" dirty="0"/>
              <a:t> ha </a:t>
            </a:r>
            <a:r>
              <a:rPr lang="en-US" sz="1800" dirty="0" err="1"/>
              <a:t>sulla</a:t>
            </a:r>
            <a:r>
              <a:rPr lang="en-US" sz="1800" dirty="0"/>
              <a:t> </a:t>
            </a:r>
            <a:r>
              <a:rPr lang="en-US" sz="1800" dirty="0" err="1"/>
              <a:t>sostanza</a:t>
            </a:r>
            <a:r>
              <a:rPr lang="en-US" sz="1800" dirty="0"/>
              <a:t> e </a:t>
            </a:r>
            <a:r>
              <a:rPr lang="en-US" sz="1800" dirty="0" err="1"/>
              <a:t>che</a:t>
            </a:r>
            <a:r>
              <a:rPr lang="en-US" sz="1800" dirty="0"/>
              <a:t> il </a:t>
            </a:r>
            <a:r>
              <a:rPr lang="en-US" sz="1800" dirty="0" err="1"/>
              <a:t>paziente</a:t>
            </a:r>
            <a:r>
              <a:rPr lang="en-US" sz="1800" dirty="0"/>
              <a:t> con FA ha </a:t>
            </a:r>
            <a:r>
              <a:rPr lang="en-US" sz="1800" dirty="0" err="1"/>
              <a:t>sul</a:t>
            </a:r>
            <a:r>
              <a:rPr lang="en-US" sz="1800" dirty="0"/>
              <a:t> </a:t>
            </a:r>
            <a:r>
              <a:rPr lang="en-US" sz="1800" dirty="0" err="1"/>
              <a:t>cibo</a:t>
            </a:r>
            <a:endParaRPr lang="en-US" sz="1800" dirty="0"/>
          </a:p>
          <a:p>
            <a:r>
              <a:rPr lang="en-US" sz="1800" dirty="0"/>
              <a:t>Il </a:t>
            </a:r>
            <a:r>
              <a:rPr lang="en-US" sz="1800" dirty="0" err="1"/>
              <a:t>paziente</a:t>
            </a:r>
            <a:r>
              <a:rPr lang="en-US" sz="1800" dirty="0"/>
              <a:t> assume </a:t>
            </a:r>
            <a:r>
              <a:rPr lang="en-US" sz="1800" dirty="0" err="1"/>
              <a:t>più</a:t>
            </a:r>
            <a:r>
              <a:rPr lang="en-US" sz="1800" dirty="0"/>
              <a:t> </a:t>
            </a:r>
            <a:r>
              <a:rPr lang="en-US" sz="1800" dirty="0" err="1"/>
              <a:t>cibo</a:t>
            </a:r>
            <a:r>
              <a:rPr lang="en-US" sz="1800" dirty="0"/>
              <a:t>/</a:t>
            </a:r>
            <a:r>
              <a:rPr lang="en-US" sz="1800" dirty="0" err="1"/>
              <a:t>sostanza</a:t>
            </a:r>
            <a:r>
              <a:rPr lang="en-US" sz="1800" dirty="0"/>
              <a:t> di </a:t>
            </a:r>
            <a:r>
              <a:rPr lang="en-US" sz="1800" dirty="0" err="1"/>
              <a:t>quanto</a:t>
            </a:r>
            <a:r>
              <a:rPr lang="en-US" sz="1800" dirty="0"/>
              <a:t> </a:t>
            </a:r>
            <a:r>
              <a:rPr lang="en-US" sz="1800" dirty="0" err="1"/>
              <a:t>voleva</a:t>
            </a:r>
            <a:endParaRPr lang="en-US" sz="1800" dirty="0"/>
          </a:p>
          <a:p>
            <a:r>
              <a:rPr lang="en-US" sz="1800" dirty="0"/>
              <a:t>Il </a:t>
            </a:r>
            <a:r>
              <a:rPr lang="en-US" sz="1800" dirty="0" err="1"/>
              <a:t>paziente</a:t>
            </a:r>
            <a:r>
              <a:rPr lang="en-US" sz="1800" dirty="0"/>
              <a:t> </a:t>
            </a:r>
            <a:r>
              <a:rPr lang="en-US" sz="1800" dirty="0" err="1"/>
              <a:t>esprime</a:t>
            </a:r>
            <a:r>
              <a:rPr lang="en-US" sz="1800" dirty="0"/>
              <a:t> </a:t>
            </a:r>
            <a:r>
              <a:rPr lang="en-US" sz="1800" dirty="0" err="1"/>
              <a:t>spesso</a:t>
            </a:r>
            <a:r>
              <a:rPr lang="en-US" sz="1800" dirty="0"/>
              <a:t> un </a:t>
            </a:r>
            <a:r>
              <a:rPr lang="en-US" sz="1800" dirty="0" err="1"/>
              <a:t>persistente</a:t>
            </a:r>
            <a:r>
              <a:rPr lang="en-US" sz="1800" dirty="0"/>
              <a:t> </a:t>
            </a:r>
            <a:r>
              <a:rPr lang="en-US" sz="1800" dirty="0" err="1"/>
              <a:t>desiderio</a:t>
            </a:r>
            <a:r>
              <a:rPr lang="en-US" sz="1800" dirty="0"/>
              <a:t> di </a:t>
            </a:r>
            <a:r>
              <a:rPr lang="en-US" sz="1800" dirty="0" err="1"/>
              <a:t>ridurre</a:t>
            </a:r>
            <a:r>
              <a:rPr lang="en-US" sz="1800" dirty="0"/>
              <a:t> il </a:t>
            </a:r>
            <a:r>
              <a:rPr lang="en-US" sz="1800" dirty="0" err="1"/>
              <a:t>consumo</a:t>
            </a:r>
            <a:r>
              <a:rPr lang="en-US" sz="1800" dirty="0"/>
              <a:t> </a:t>
            </a:r>
            <a:r>
              <a:rPr lang="en-US" sz="1800" dirty="0" err="1"/>
              <a:t>della</a:t>
            </a:r>
            <a:r>
              <a:rPr lang="en-US" sz="1800" dirty="0"/>
              <a:t> </a:t>
            </a:r>
            <a:r>
              <a:rPr lang="en-US" sz="1800" dirty="0" err="1"/>
              <a:t>sostanza</a:t>
            </a:r>
            <a:r>
              <a:rPr lang="en-US" sz="1800" dirty="0"/>
              <a:t>/</a:t>
            </a:r>
            <a:r>
              <a:rPr lang="en-US" sz="1800" dirty="0" err="1"/>
              <a:t>alimento</a:t>
            </a:r>
            <a:r>
              <a:rPr lang="en-US" sz="1800" dirty="0"/>
              <a:t> specifico o di </a:t>
            </a:r>
            <a:r>
              <a:rPr lang="en-US" sz="1800" dirty="0" err="1"/>
              <a:t>smettere</a:t>
            </a:r>
            <a:r>
              <a:rPr lang="en-US" sz="1800" dirty="0"/>
              <a:t> </a:t>
            </a:r>
            <a:r>
              <a:rPr lang="en-US" sz="1800" dirty="0" err="1"/>
              <a:t>completamente</a:t>
            </a:r>
            <a:r>
              <a:rPr lang="en-US" sz="1800" dirty="0"/>
              <a:t> </a:t>
            </a:r>
            <a:r>
              <a:rPr lang="en-US" sz="1800" dirty="0" err="1"/>
              <a:t>l’uso</a:t>
            </a:r>
            <a:r>
              <a:rPr lang="en-US" sz="1800" dirty="0"/>
              <a:t> </a:t>
            </a:r>
          </a:p>
          <a:p>
            <a:r>
              <a:rPr lang="en-US" sz="1800" dirty="0"/>
              <a:t>Il </a:t>
            </a:r>
            <a:r>
              <a:rPr lang="en-US" sz="1800" dirty="0" err="1"/>
              <a:t>paziente</a:t>
            </a:r>
            <a:r>
              <a:rPr lang="en-US" sz="1800" dirty="0"/>
              <a:t> </a:t>
            </a:r>
            <a:r>
              <a:rPr lang="en-US" sz="1800" dirty="0" err="1"/>
              <a:t>può</a:t>
            </a:r>
            <a:r>
              <a:rPr lang="en-US" sz="1800" dirty="0"/>
              <a:t> </a:t>
            </a:r>
            <a:r>
              <a:rPr lang="en-US" sz="1800" dirty="0" err="1"/>
              <a:t>passare</a:t>
            </a:r>
            <a:r>
              <a:rPr lang="en-US" sz="1800" dirty="0"/>
              <a:t> molto tempo a </a:t>
            </a:r>
            <a:r>
              <a:rPr lang="en-US" sz="1800" dirty="0" err="1"/>
              <a:t>cercare</a:t>
            </a:r>
            <a:r>
              <a:rPr lang="en-US" sz="1800" dirty="0"/>
              <a:t>/</a:t>
            </a:r>
            <a:r>
              <a:rPr lang="en-US" sz="1800" dirty="0" err="1"/>
              <a:t>usare</a:t>
            </a:r>
            <a:r>
              <a:rPr lang="en-US" sz="1800" dirty="0"/>
              <a:t> la </a:t>
            </a:r>
            <a:r>
              <a:rPr lang="en-US" sz="1800" dirty="0" err="1"/>
              <a:t>sostanza</a:t>
            </a:r>
            <a:r>
              <a:rPr lang="en-US" sz="1800" dirty="0"/>
              <a:t>, o a </a:t>
            </a:r>
            <a:r>
              <a:rPr lang="en-US" sz="1800" dirty="0" err="1"/>
              <a:t>sopportarne</a:t>
            </a:r>
            <a:r>
              <a:rPr lang="en-US" sz="1800" dirty="0"/>
              <a:t> </a:t>
            </a:r>
            <a:r>
              <a:rPr lang="en-US" sz="1800" dirty="0" err="1"/>
              <a:t>gli</a:t>
            </a:r>
            <a:r>
              <a:rPr lang="en-US" sz="1800" dirty="0"/>
              <a:t> </a:t>
            </a:r>
            <a:r>
              <a:rPr lang="en-US" sz="1800" dirty="0" err="1"/>
              <a:t>effetti</a:t>
            </a:r>
            <a:r>
              <a:rPr lang="en-US" sz="1800" dirty="0"/>
              <a:t> </a:t>
            </a:r>
            <a:r>
              <a:rPr lang="en-US" sz="1800" dirty="0" err="1"/>
              <a:t>negativi</a:t>
            </a:r>
            <a:r>
              <a:rPr lang="en-US" sz="1800" dirty="0"/>
              <a:t> </a:t>
            </a:r>
            <a:r>
              <a:rPr lang="en-US" sz="1800" dirty="0" err="1"/>
              <a:t>dell’uso</a:t>
            </a:r>
            <a:endParaRPr lang="en-US" sz="1800" dirty="0"/>
          </a:p>
          <a:p>
            <a:r>
              <a:rPr lang="en-US" sz="1800" dirty="0"/>
              <a:t>Il </a:t>
            </a:r>
            <a:r>
              <a:rPr lang="en-US" sz="1800" dirty="0" err="1"/>
              <a:t>paziente</a:t>
            </a:r>
            <a:r>
              <a:rPr lang="en-US" sz="1800" dirty="0"/>
              <a:t> </a:t>
            </a:r>
            <a:r>
              <a:rPr lang="en-US" sz="1800" dirty="0" err="1"/>
              <a:t>mostra</a:t>
            </a:r>
            <a:r>
              <a:rPr lang="en-US" sz="1800" dirty="0"/>
              <a:t> </a:t>
            </a:r>
            <a:r>
              <a:rPr lang="en-US" sz="1800" dirty="0" err="1"/>
              <a:t>intenso</a:t>
            </a:r>
            <a:r>
              <a:rPr lang="en-US" sz="1800" dirty="0"/>
              <a:t> e </a:t>
            </a:r>
            <a:r>
              <a:rPr lang="en-US" sz="1800" dirty="0" err="1"/>
              <a:t>incontrollabile</a:t>
            </a:r>
            <a:r>
              <a:rPr lang="en-US" sz="1800" dirty="0"/>
              <a:t> </a:t>
            </a:r>
            <a:r>
              <a:rPr lang="en-US" sz="1800" dirty="0" err="1"/>
              <a:t>desiderio</a:t>
            </a:r>
            <a:r>
              <a:rPr lang="en-US" sz="1800" dirty="0"/>
              <a:t> con </a:t>
            </a:r>
            <a:r>
              <a:rPr lang="en-US" sz="1800" dirty="0" err="1"/>
              <a:t>variazioni</a:t>
            </a:r>
            <a:r>
              <a:rPr lang="en-US" sz="1800" dirty="0"/>
              <a:t> </a:t>
            </a:r>
            <a:r>
              <a:rPr lang="en-US" sz="1800" dirty="0" err="1"/>
              <a:t>situazionali</a:t>
            </a:r>
            <a:endParaRPr lang="en-US" sz="1800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C9B02DE0-4250-54E4-6FBD-6B6A3A7A95A4}"/>
              </a:ext>
            </a:extLst>
          </p:cNvPr>
          <p:cNvSpPr txBox="1"/>
          <p:nvPr/>
        </p:nvSpPr>
        <p:spPr>
          <a:xfrm>
            <a:off x="10136220" y="6060332"/>
            <a:ext cx="17412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/>
              <a:t>APA, 2014</a:t>
            </a:r>
          </a:p>
        </p:txBody>
      </p:sp>
    </p:spTree>
    <p:extLst>
      <p:ext uri="{BB962C8B-B14F-4D97-AF65-F5344CB8AC3E}">
        <p14:creationId xmlns:p14="http://schemas.microsoft.com/office/powerpoint/2010/main" val="239097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D710010-3263-3A63-ABF3-7F51EA427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Alterazioni circuiti cerebrali come base per la Food </a:t>
            </a:r>
            <a:r>
              <a:rPr lang="it-IT" dirty="0" err="1"/>
              <a:t>Addiction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0B30519-4FCB-CA42-430A-CDDEC8D05D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Una </a:t>
            </a:r>
            <a:r>
              <a:rPr lang="en-US" dirty="0" err="1"/>
              <a:t>importante</a:t>
            </a:r>
            <a:r>
              <a:rPr lang="en-US" dirty="0"/>
              <a:t> </a:t>
            </a:r>
            <a:r>
              <a:rPr lang="en-US" dirty="0" err="1"/>
              <a:t>caratteristica</a:t>
            </a:r>
            <a:r>
              <a:rPr lang="en-US" dirty="0"/>
              <a:t> </a:t>
            </a:r>
            <a:r>
              <a:rPr lang="en-US" dirty="0" err="1"/>
              <a:t>delle</a:t>
            </a:r>
            <a:r>
              <a:rPr lang="en-US" dirty="0"/>
              <a:t> </a:t>
            </a:r>
            <a:r>
              <a:rPr lang="en-US" dirty="0" err="1"/>
              <a:t>dipendenze</a:t>
            </a:r>
            <a:r>
              <a:rPr lang="en-US" dirty="0"/>
              <a:t> è </a:t>
            </a:r>
            <a:r>
              <a:rPr lang="en-US" dirty="0" err="1"/>
              <a:t>legata</a:t>
            </a:r>
            <a:r>
              <a:rPr lang="en-US" dirty="0"/>
              <a:t> </a:t>
            </a:r>
            <a:r>
              <a:rPr lang="en-US" dirty="0" err="1"/>
              <a:t>alla</a:t>
            </a:r>
            <a:r>
              <a:rPr lang="en-US" dirty="0"/>
              <a:t> </a:t>
            </a:r>
            <a:r>
              <a:rPr lang="en-US" dirty="0" err="1"/>
              <a:t>presenza</a:t>
            </a:r>
            <a:r>
              <a:rPr lang="en-US" dirty="0"/>
              <a:t> di </a:t>
            </a:r>
            <a:r>
              <a:rPr lang="en-US" dirty="0" err="1"/>
              <a:t>cambiamenti</a:t>
            </a:r>
            <a:r>
              <a:rPr lang="en-US" dirty="0"/>
              <a:t> a </a:t>
            </a:r>
            <a:r>
              <a:rPr lang="en-US" dirty="0" err="1"/>
              <a:t>livello</a:t>
            </a:r>
            <a:r>
              <a:rPr lang="en-US" dirty="0"/>
              <a:t> di </a:t>
            </a:r>
            <a:r>
              <a:rPr lang="en-US" dirty="0" err="1"/>
              <a:t>circuiti</a:t>
            </a:r>
            <a:r>
              <a:rPr lang="en-US" dirty="0"/>
              <a:t> </a:t>
            </a:r>
            <a:r>
              <a:rPr lang="en-US" dirty="0" err="1"/>
              <a:t>cerebrali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possono</a:t>
            </a:r>
            <a:r>
              <a:rPr lang="en-US" dirty="0"/>
              <a:t> </a:t>
            </a:r>
            <a:r>
              <a:rPr lang="en-US" dirty="0" err="1"/>
              <a:t>persistere</a:t>
            </a:r>
            <a:r>
              <a:rPr lang="en-US" dirty="0"/>
              <a:t> </a:t>
            </a:r>
            <a:r>
              <a:rPr lang="en-US" dirty="0" err="1"/>
              <a:t>anche</a:t>
            </a:r>
            <a:r>
              <a:rPr lang="en-US" dirty="0"/>
              <a:t> dopo la </a:t>
            </a:r>
            <a:r>
              <a:rPr lang="en-US" dirty="0" err="1"/>
              <a:t>completa</a:t>
            </a:r>
            <a:r>
              <a:rPr lang="en-US" dirty="0"/>
              <a:t> </a:t>
            </a:r>
            <a:r>
              <a:rPr lang="en-US" dirty="0" err="1"/>
              <a:t>disintossicazione</a:t>
            </a:r>
            <a:r>
              <a:rPr lang="en-US" dirty="0"/>
              <a:t>, in </a:t>
            </a:r>
            <a:r>
              <a:rPr lang="en-US" dirty="0" err="1"/>
              <a:t>particolare</a:t>
            </a:r>
            <a:r>
              <a:rPr lang="en-US" dirty="0"/>
              <a:t> in chi </a:t>
            </a:r>
            <a:r>
              <a:rPr lang="en-US" dirty="0" err="1"/>
              <a:t>aveva</a:t>
            </a:r>
            <a:r>
              <a:rPr lang="en-US" dirty="0"/>
              <a:t> </a:t>
            </a:r>
            <a:r>
              <a:rPr lang="en-US" dirty="0" err="1"/>
              <a:t>mostrato</a:t>
            </a:r>
            <a:r>
              <a:rPr lang="en-US" dirty="0"/>
              <a:t> un grave </a:t>
            </a:r>
            <a:r>
              <a:rPr lang="en-US" dirty="0" err="1"/>
              <a:t>abuso</a:t>
            </a:r>
            <a:r>
              <a:rPr lang="en-US" dirty="0"/>
              <a:t>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sostanza</a:t>
            </a:r>
            <a:endParaRPr lang="en-US" dirty="0"/>
          </a:p>
          <a:p>
            <a:r>
              <a:rPr lang="en-US" dirty="0" err="1"/>
              <a:t>Questi</a:t>
            </a:r>
            <a:r>
              <a:rPr lang="en-US" dirty="0"/>
              <a:t> </a:t>
            </a:r>
            <a:r>
              <a:rPr lang="en-US" dirty="0" err="1"/>
              <a:t>cambiamenti</a:t>
            </a:r>
            <a:r>
              <a:rPr lang="en-US" dirty="0"/>
              <a:t> </a:t>
            </a:r>
            <a:r>
              <a:rPr lang="en-US" dirty="0" err="1"/>
              <a:t>spiegherebbero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sintomi</a:t>
            </a:r>
            <a:r>
              <a:rPr lang="en-US" dirty="0"/>
              <a:t> </a:t>
            </a:r>
            <a:r>
              <a:rPr lang="en-US" dirty="0" err="1"/>
              <a:t>comportamentali</a:t>
            </a:r>
            <a:r>
              <a:rPr lang="en-US" dirty="0"/>
              <a:t>, il deficit di </a:t>
            </a:r>
            <a:r>
              <a:rPr lang="en-US" dirty="0" err="1"/>
              <a:t>controllo</a:t>
            </a:r>
            <a:r>
              <a:rPr lang="en-US" dirty="0"/>
              <a:t> e il craving </a:t>
            </a:r>
            <a:r>
              <a:rPr lang="en-US" dirty="0" err="1"/>
              <a:t>mostrato</a:t>
            </a:r>
            <a:r>
              <a:rPr lang="en-US" dirty="0"/>
              <a:t> </a:t>
            </a:r>
            <a:r>
              <a:rPr lang="en-US" dirty="0" err="1"/>
              <a:t>dai</a:t>
            </a:r>
            <a:r>
              <a:rPr lang="en-US" dirty="0"/>
              <a:t> </a:t>
            </a:r>
            <a:r>
              <a:rPr lang="en-US" dirty="0" err="1"/>
              <a:t>pazienti</a:t>
            </a:r>
            <a:r>
              <a:rPr lang="en-US" dirty="0"/>
              <a:t> con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dipendenza</a:t>
            </a:r>
            <a:endParaRPr lang="en-US" dirty="0"/>
          </a:p>
          <a:p>
            <a:r>
              <a:rPr lang="en-US" dirty="0"/>
              <a:t>Diversi </a:t>
            </a:r>
            <a:r>
              <a:rPr lang="en-US" dirty="0" err="1"/>
              <a:t>studi</a:t>
            </a:r>
            <a:r>
              <a:rPr lang="en-US" dirty="0"/>
              <a:t> </a:t>
            </a:r>
            <a:r>
              <a:rPr lang="en-US" dirty="0" err="1"/>
              <a:t>identificano</a:t>
            </a:r>
            <a:r>
              <a:rPr lang="en-US" dirty="0"/>
              <a:t> </a:t>
            </a:r>
            <a:r>
              <a:rPr lang="en-US" dirty="0" err="1"/>
              <a:t>alterazioni</a:t>
            </a:r>
            <a:r>
              <a:rPr lang="en-US" dirty="0"/>
              <a:t> </a:t>
            </a:r>
            <a:r>
              <a:rPr lang="en-US" dirty="0" err="1"/>
              <a:t>simili</a:t>
            </a:r>
            <a:r>
              <a:rPr lang="en-US" dirty="0"/>
              <a:t> </a:t>
            </a:r>
            <a:r>
              <a:rPr lang="en-US" dirty="0" err="1"/>
              <a:t>nei</a:t>
            </a:r>
            <a:r>
              <a:rPr lang="en-US" dirty="0"/>
              <a:t> </a:t>
            </a:r>
            <a:r>
              <a:rPr lang="en-US" dirty="0" err="1"/>
              <a:t>pazienti</a:t>
            </a:r>
            <a:r>
              <a:rPr lang="en-US" dirty="0"/>
              <a:t> con Food Addiction</a:t>
            </a:r>
          </a:p>
          <a:p>
            <a:r>
              <a:rPr lang="en-US" dirty="0"/>
              <a:t>Ad </a:t>
            </a:r>
            <a:r>
              <a:rPr lang="en-US" dirty="0" err="1"/>
              <a:t>esempio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è </a:t>
            </a:r>
            <a:r>
              <a:rPr lang="en-US" dirty="0" err="1"/>
              <a:t>osservata</a:t>
            </a:r>
            <a:r>
              <a:rPr lang="en-US" dirty="0"/>
              <a:t> </a:t>
            </a:r>
            <a:r>
              <a:rPr lang="en-US" dirty="0" err="1"/>
              <a:t>nei</a:t>
            </a:r>
            <a:r>
              <a:rPr lang="en-US" dirty="0"/>
              <a:t> </a:t>
            </a:r>
            <a:r>
              <a:rPr lang="en-US" dirty="0" err="1"/>
              <a:t>pazienti</a:t>
            </a:r>
            <a:r>
              <a:rPr lang="en-US" dirty="0"/>
              <a:t> </a:t>
            </a:r>
            <a:r>
              <a:rPr lang="en-US" dirty="0" err="1"/>
              <a:t>obesi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disregolazione</a:t>
            </a:r>
            <a:r>
              <a:rPr lang="en-US" dirty="0"/>
              <a:t> del </a:t>
            </a:r>
            <a:r>
              <a:rPr lang="en-US" dirty="0" err="1"/>
              <a:t>circuito</a:t>
            </a:r>
            <a:r>
              <a:rPr lang="en-US" dirty="0"/>
              <a:t> </a:t>
            </a:r>
            <a:r>
              <a:rPr lang="en-US" dirty="0" err="1"/>
              <a:t>dopaminergico</a:t>
            </a:r>
            <a:r>
              <a:rPr lang="en-US" dirty="0"/>
              <a:t> simile a </a:t>
            </a:r>
            <a:r>
              <a:rPr lang="en-US" dirty="0" err="1"/>
              <a:t>quella</a:t>
            </a:r>
            <a:r>
              <a:rPr lang="en-US" dirty="0"/>
              <a:t> </a:t>
            </a:r>
            <a:r>
              <a:rPr lang="en-US" dirty="0" err="1"/>
              <a:t>già</a:t>
            </a:r>
            <a:r>
              <a:rPr lang="en-US" dirty="0"/>
              <a:t> </a:t>
            </a:r>
            <a:r>
              <a:rPr lang="en-US" dirty="0" err="1"/>
              <a:t>osservata</a:t>
            </a:r>
            <a:r>
              <a:rPr lang="en-US" dirty="0"/>
              <a:t> </a:t>
            </a:r>
            <a:r>
              <a:rPr lang="en-US" dirty="0" err="1"/>
              <a:t>nei</a:t>
            </a:r>
            <a:r>
              <a:rPr lang="en-US" dirty="0"/>
              <a:t> </a:t>
            </a:r>
            <a:r>
              <a:rPr lang="en-US" dirty="0" err="1"/>
              <a:t>pazienti</a:t>
            </a:r>
            <a:r>
              <a:rPr lang="en-US" dirty="0"/>
              <a:t> con </a:t>
            </a:r>
            <a:r>
              <a:rPr lang="en-US" dirty="0" err="1"/>
              <a:t>dipendenza</a:t>
            </a:r>
            <a:r>
              <a:rPr lang="en-US" dirty="0"/>
              <a:t> da </a:t>
            </a:r>
            <a:r>
              <a:rPr lang="en-US" dirty="0" err="1"/>
              <a:t>sostanze</a:t>
            </a:r>
            <a:endParaRPr lang="en-US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31736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7A68C42-32B0-03EF-D322-BA51B8DF3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Alterazioni circuiti cerebrali come base per la Food </a:t>
            </a:r>
            <a:r>
              <a:rPr lang="it-IT" dirty="0" err="1"/>
              <a:t>Addiction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05AE794-D7BA-D225-933D-E10E333D36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 </a:t>
            </a:r>
            <a:r>
              <a:rPr lang="en-US" dirty="0" err="1"/>
              <a:t>recente</a:t>
            </a:r>
            <a:r>
              <a:rPr lang="en-US" dirty="0"/>
              <a:t> studio ha </a:t>
            </a:r>
            <a:r>
              <a:rPr lang="en-US" dirty="0" err="1"/>
              <a:t>indagato</a:t>
            </a:r>
            <a:r>
              <a:rPr lang="en-US" dirty="0"/>
              <a:t> la </a:t>
            </a:r>
            <a:r>
              <a:rPr lang="en-US" dirty="0" err="1"/>
              <a:t>relazione</a:t>
            </a:r>
            <a:r>
              <a:rPr lang="en-US" dirty="0"/>
              <a:t> </a:t>
            </a:r>
            <a:r>
              <a:rPr lang="en-US" dirty="0" err="1"/>
              <a:t>tra</a:t>
            </a:r>
            <a:r>
              <a:rPr lang="en-US" dirty="0"/>
              <a:t> </a:t>
            </a:r>
            <a:r>
              <a:rPr lang="en-US" dirty="0" err="1"/>
              <a:t>punteggio</a:t>
            </a:r>
            <a:r>
              <a:rPr lang="en-US" dirty="0"/>
              <a:t> </a:t>
            </a:r>
            <a:r>
              <a:rPr lang="en-US" dirty="0" err="1"/>
              <a:t>genetico</a:t>
            </a:r>
            <a:r>
              <a:rPr lang="en-US" dirty="0"/>
              <a:t> </a:t>
            </a:r>
            <a:r>
              <a:rPr lang="en-US" dirty="0" err="1"/>
              <a:t>multilocus</a:t>
            </a:r>
            <a:r>
              <a:rPr lang="en-US" dirty="0"/>
              <a:t> </a:t>
            </a:r>
            <a:r>
              <a:rPr lang="en-US" dirty="0" err="1"/>
              <a:t>basato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varianti</a:t>
            </a:r>
            <a:r>
              <a:rPr lang="en-US" dirty="0"/>
              <a:t> </a:t>
            </a:r>
            <a:r>
              <a:rPr lang="en-US" dirty="0" err="1"/>
              <a:t>genetiche</a:t>
            </a:r>
            <a:r>
              <a:rPr lang="en-US" dirty="0"/>
              <a:t> </a:t>
            </a:r>
            <a:r>
              <a:rPr lang="en-US" dirty="0" err="1"/>
              <a:t>della</a:t>
            </a:r>
            <a:r>
              <a:rPr lang="en-US" dirty="0"/>
              <a:t> via </a:t>
            </a:r>
            <a:r>
              <a:rPr lang="en-US" dirty="0" err="1"/>
              <a:t>dopaminergica</a:t>
            </a:r>
            <a:r>
              <a:rPr lang="en-US" dirty="0"/>
              <a:t> e </a:t>
            </a:r>
            <a:r>
              <a:rPr lang="en-US" dirty="0" err="1"/>
              <a:t>misure</a:t>
            </a:r>
            <a:r>
              <a:rPr lang="en-US" dirty="0"/>
              <a:t> </a:t>
            </a:r>
            <a:r>
              <a:rPr lang="en-US" dirty="0" err="1"/>
              <a:t>antropometriche</a:t>
            </a:r>
            <a:r>
              <a:rPr lang="en-US" dirty="0"/>
              <a:t>, </a:t>
            </a:r>
            <a:r>
              <a:rPr lang="en-US" dirty="0" err="1"/>
              <a:t>comportamenti</a:t>
            </a:r>
            <a:r>
              <a:rPr lang="en-US" dirty="0"/>
              <a:t> </a:t>
            </a:r>
            <a:r>
              <a:rPr lang="en-US" dirty="0" err="1"/>
              <a:t>alimentari</a:t>
            </a:r>
            <a:r>
              <a:rPr lang="en-US" dirty="0"/>
              <a:t> </a:t>
            </a:r>
            <a:r>
              <a:rPr lang="en-US" dirty="0" err="1"/>
              <a:t>disturbati</a:t>
            </a:r>
            <a:r>
              <a:rPr lang="en-US" dirty="0"/>
              <a:t> e Food Addiction in un </a:t>
            </a:r>
            <a:r>
              <a:rPr lang="en-US" dirty="0" err="1"/>
              <a:t>campione</a:t>
            </a:r>
            <a:r>
              <a:rPr lang="en-US" dirty="0"/>
              <a:t> di 221 </a:t>
            </a:r>
            <a:r>
              <a:rPr lang="en-US" dirty="0" err="1"/>
              <a:t>Cileni</a:t>
            </a:r>
            <a:r>
              <a:rPr lang="en-US" dirty="0"/>
              <a:t> </a:t>
            </a:r>
            <a:r>
              <a:rPr lang="en-US" dirty="0" err="1"/>
              <a:t>Adulti</a:t>
            </a:r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C6CB562-37CD-B8FE-E0E7-49D32D4B3EAC}"/>
              </a:ext>
            </a:extLst>
          </p:cNvPr>
          <p:cNvSpPr txBox="1"/>
          <p:nvPr/>
        </p:nvSpPr>
        <p:spPr>
          <a:xfrm>
            <a:off x="10136220" y="6060332"/>
            <a:ext cx="17412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err="1"/>
              <a:t>Luengo</a:t>
            </a:r>
            <a:r>
              <a:rPr lang="it-IT" sz="1100" dirty="0"/>
              <a:t> et al., 2024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6E702872-3521-6FA0-DC64-ED6923D37C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4398" y="0"/>
            <a:ext cx="57244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179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D9D70A8-522B-58FD-4464-210C25D9C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Alterazioni circuiti cerebrali come base per la Food </a:t>
            </a:r>
            <a:r>
              <a:rPr lang="it-IT" dirty="0" err="1"/>
              <a:t>Addiction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E4C4A57-20DC-0A25-FBAF-205384AF51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risultati</a:t>
            </a:r>
            <a:r>
              <a:rPr lang="en-US" dirty="0"/>
              <a:t> </a:t>
            </a:r>
            <a:r>
              <a:rPr lang="en-US" dirty="0" err="1"/>
              <a:t>mostrano</a:t>
            </a:r>
            <a:r>
              <a:rPr lang="en-US" dirty="0"/>
              <a:t> </a:t>
            </a:r>
            <a:r>
              <a:rPr lang="en-US" dirty="0" err="1"/>
              <a:t>differenze</a:t>
            </a:r>
            <a:r>
              <a:rPr lang="en-US" dirty="0"/>
              <a:t> significative per il </a:t>
            </a:r>
            <a:r>
              <a:rPr lang="en-US" dirty="0" err="1"/>
              <a:t>punteggio</a:t>
            </a:r>
            <a:r>
              <a:rPr lang="en-US" dirty="0"/>
              <a:t> </a:t>
            </a:r>
            <a:r>
              <a:rPr lang="en-US" dirty="0" err="1"/>
              <a:t>genetico</a:t>
            </a:r>
            <a:r>
              <a:rPr lang="en-US" dirty="0"/>
              <a:t> </a:t>
            </a:r>
            <a:r>
              <a:rPr lang="en-US" dirty="0" err="1"/>
              <a:t>multilocus</a:t>
            </a:r>
            <a:r>
              <a:rPr lang="en-US" dirty="0"/>
              <a:t> </a:t>
            </a:r>
            <a:r>
              <a:rPr lang="en-US" dirty="0" err="1"/>
              <a:t>nel</a:t>
            </a:r>
            <a:r>
              <a:rPr lang="en-US" dirty="0"/>
              <a:t> </a:t>
            </a:r>
            <a:r>
              <a:rPr lang="en-US" dirty="0" err="1"/>
              <a:t>sottocampione</a:t>
            </a:r>
            <a:r>
              <a:rPr lang="en-US" dirty="0"/>
              <a:t> </a:t>
            </a:r>
            <a:r>
              <a:rPr lang="en-US" dirty="0" err="1"/>
              <a:t>delle</a:t>
            </a:r>
            <a:r>
              <a:rPr lang="en-US" dirty="0"/>
              <a:t> </a:t>
            </a:r>
            <a:r>
              <a:rPr lang="en-US" dirty="0" err="1"/>
              <a:t>persone</a:t>
            </a:r>
            <a:r>
              <a:rPr lang="en-US" dirty="0"/>
              <a:t> con </a:t>
            </a:r>
            <a:r>
              <a:rPr lang="en-US" dirty="0" err="1"/>
              <a:t>obesità</a:t>
            </a:r>
            <a:endParaRPr lang="en-US" dirty="0"/>
          </a:p>
          <a:p>
            <a:r>
              <a:rPr lang="en-US" dirty="0"/>
              <a:t>In </a:t>
            </a:r>
            <a:r>
              <a:rPr lang="en-US" dirty="0" err="1"/>
              <a:t>adulti</a:t>
            </a:r>
            <a:r>
              <a:rPr lang="en-US" dirty="0"/>
              <a:t> con un </a:t>
            </a:r>
            <a:r>
              <a:rPr lang="en-US" dirty="0" err="1"/>
              <a:t>punteggio</a:t>
            </a:r>
            <a:r>
              <a:rPr lang="en-US" dirty="0"/>
              <a:t> “MLGS ≥2.0 </a:t>
            </a:r>
            <a:r>
              <a:rPr lang="en-US" dirty="0" err="1"/>
              <a:t>si</a:t>
            </a:r>
            <a:r>
              <a:rPr lang="en-US" dirty="0"/>
              <a:t> è </a:t>
            </a:r>
            <a:r>
              <a:rPr lang="en-US" dirty="0" err="1"/>
              <a:t>osservata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maggior</a:t>
            </a:r>
            <a:r>
              <a:rPr lang="en-US" dirty="0"/>
              <a:t> </a:t>
            </a:r>
            <a:r>
              <a:rPr lang="en-US" dirty="0" err="1"/>
              <a:t>frequenza</a:t>
            </a:r>
            <a:r>
              <a:rPr lang="en-US" dirty="0"/>
              <a:t> di </a:t>
            </a:r>
            <a:r>
              <a:rPr lang="en-US" dirty="0" err="1"/>
              <a:t>soggetti</a:t>
            </a:r>
            <a:r>
              <a:rPr lang="en-US" dirty="0"/>
              <a:t> con Food Addiction rispetto ad </a:t>
            </a:r>
            <a:r>
              <a:rPr lang="en-US" dirty="0" err="1"/>
              <a:t>adulti</a:t>
            </a:r>
            <a:r>
              <a:rPr lang="en-US" dirty="0"/>
              <a:t> con </a:t>
            </a:r>
            <a:r>
              <a:rPr lang="en-US" dirty="0" err="1"/>
              <a:t>punteggi</a:t>
            </a:r>
            <a:r>
              <a:rPr lang="en-US" dirty="0"/>
              <a:t> MLGS &lt;2.0 (53% vs. 23%, p= 0.05)</a:t>
            </a:r>
          </a:p>
          <a:p>
            <a:r>
              <a:rPr lang="en-US" dirty="0"/>
              <a:t>Una </a:t>
            </a:r>
            <a:r>
              <a:rPr lang="en-US" dirty="0" err="1"/>
              <a:t>correlazione</a:t>
            </a:r>
            <a:r>
              <a:rPr lang="en-US" dirty="0"/>
              <a:t> </a:t>
            </a:r>
            <a:r>
              <a:rPr lang="en-US" dirty="0" err="1"/>
              <a:t>positiva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è </a:t>
            </a:r>
            <a:r>
              <a:rPr lang="en-US" dirty="0" err="1"/>
              <a:t>trovata</a:t>
            </a:r>
            <a:r>
              <a:rPr lang="en-US" dirty="0"/>
              <a:t> </a:t>
            </a:r>
            <a:r>
              <a:rPr lang="en-US" dirty="0" err="1"/>
              <a:t>anche</a:t>
            </a:r>
            <a:r>
              <a:rPr lang="en-US" dirty="0"/>
              <a:t> </a:t>
            </a:r>
            <a:r>
              <a:rPr lang="en-US" dirty="0" err="1"/>
              <a:t>tra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punteggi</a:t>
            </a:r>
            <a:r>
              <a:rPr lang="en-US" dirty="0"/>
              <a:t> MLGS e la </a:t>
            </a:r>
            <a:r>
              <a:rPr lang="en-US" dirty="0" err="1"/>
              <a:t>gravità</a:t>
            </a:r>
            <a:r>
              <a:rPr lang="en-US" dirty="0"/>
              <a:t> </a:t>
            </a:r>
            <a:r>
              <a:rPr lang="en-US" dirty="0" err="1"/>
              <a:t>dell’Emotional</a:t>
            </a:r>
            <a:r>
              <a:rPr lang="en-US" dirty="0"/>
              <a:t> Eating sempre </a:t>
            </a:r>
            <a:r>
              <a:rPr lang="en-US" dirty="0" err="1"/>
              <a:t>nel</a:t>
            </a:r>
            <a:r>
              <a:rPr lang="en-US" dirty="0"/>
              <a:t> </a:t>
            </a:r>
            <a:r>
              <a:rPr lang="en-US" dirty="0" err="1"/>
              <a:t>sottocampione</a:t>
            </a:r>
            <a:r>
              <a:rPr lang="en-US" dirty="0"/>
              <a:t> di </a:t>
            </a:r>
            <a:r>
              <a:rPr lang="en-US" dirty="0" err="1"/>
              <a:t>adulti</a:t>
            </a:r>
            <a:r>
              <a:rPr lang="en-US" dirty="0"/>
              <a:t> con </a:t>
            </a:r>
            <a:r>
              <a:rPr lang="en-US" dirty="0" err="1"/>
              <a:t>obesità</a:t>
            </a:r>
            <a:r>
              <a:rPr lang="en-US" dirty="0"/>
              <a:t> (r = 0.21, p &lt; 0.05)</a:t>
            </a:r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263C7C12-9527-573A-3057-8D3FF20B4E61}"/>
              </a:ext>
            </a:extLst>
          </p:cNvPr>
          <p:cNvSpPr txBox="1"/>
          <p:nvPr/>
        </p:nvSpPr>
        <p:spPr>
          <a:xfrm>
            <a:off x="10136220" y="6060332"/>
            <a:ext cx="17412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err="1"/>
              <a:t>Luengo</a:t>
            </a:r>
            <a:r>
              <a:rPr lang="it-IT" sz="1100" dirty="0"/>
              <a:t> et al., 2024</a:t>
            </a:r>
          </a:p>
        </p:txBody>
      </p:sp>
    </p:spTree>
    <p:extLst>
      <p:ext uri="{BB962C8B-B14F-4D97-AF65-F5344CB8AC3E}">
        <p14:creationId xmlns:p14="http://schemas.microsoft.com/office/powerpoint/2010/main" val="192641538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67526_TF33476885.potx" id="{67A3B757-088A-4997-AD47-EBBB609AAF73}" vid="{61F4B085-7BC3-43AB-AFF0-C8B68BB76BF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7E0A2CB4-6869-426F-8BC4-A32C90CBE26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941CA7C-A0BF-44EF-B2E5-7539C3B9B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4E879E6-8FFE-4154-8F2A-F7518B89B37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classica per assemblea generale aziendale</Template>
  <TotalTime>0</TotalTime>
  <Words>2291</Words>
  <Application>Microsoft Office PowerPoint</Application>
  <PresentationFormat>Widescreen</PresentationFormat>
  <Paragraphs>122</Paragraphs>
  <Slides>24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30" baseType="lpstr">
      <vt:lpstr>Charis SIL</vt:lpstr>
      <vt:lpstr>HelveticaLTStd-Roman</vt:lpstr>
      <vt:lpstr>MyriadPro-Semibold</vt:lpstr>
      <vt:lpstr>Calibri</vt:lpstr>
      <vt:lpstr>Wingdings</vt:lpstr>
      <vt:lpstr>RetrospectVTI</vt:lpstr>
      <vt:lpstr>FOOD ADDICTION</vt:lpstr>
      <vt:lpstr>Food Addiction come Dipendenza da Sostanze </vt:lpstr>
      <vt:lpstr>Food Addiction come Dipendenza da Sostanze </vt:lpstr>
      <vt:lpstr>Food Addiction come Dipendenza da Sostanze </vt:lpstr>
      <vt:lpstr>Food Craving come meccanismo della Food Addiction</vt:lpstr>
      <vt:lpstr>Food Craving come meccanismo della Food Addiction</vt:lpstr>
      <vt:lpstr>Alterazioni circuiti cerebrali come base per la Food Addiction</vt:lpstr>
      <vt:lpstr>Alterazioni circuiti cerebrali come base per la Food Addiction</vt:lpstr>
      <vt:lpstr>Alterazioni circuiti cerebrali come base per la Food Addiction</vt:lpstr>
      <vt:lpstr>Alterazioni circuiti cerebrali come base per la Food Addiction</vt:lpstr>
      <vt:lpstr>Food Addiction e psicopatologia</vt:lpstr>
      <vt:lpstr>Food Addiction e psicopatologia</vt:lpstr>
      <vt:lpstr>Food Addiction e psicopatologia</vt:lpstr>
      <vt:lpstr>Food Addiction e psicopatologia</vt:lpstr>
      <vt:lpstr>Food Addiction e psicopatologia</vt:lpstr>
      <vt:lpstr>Prevalenza Food Addiction in Chirurgia bariatrica</vt:lpstr>
      <vt:lpstr>Food Addiction, HPF e Chirurgia bariatrica</vt:lpstr>
      <vt:lpstr>Impatto della Chirurgia bariatrica sulla Food Addiction</vt:lpstr>
      <vt:lpstr>Impatto della Food Addiction sugli esiti degli interventi di riduzione del peso</vt:lpstr>
      <vt:lpstr>Impatto della Food Addiction sugli esiti degli interventi di riduzione del peso</vt:lpstr>
      <vt:lpstr>Impatto della Food Addiction sugli esiti degli interventi di riduzione del peso</vt:lpstr>
      <vt:lpstr>Conclusioni/1 </vt:lpstr>
      <vt:lpstr>Conclusioni/2 </vt:lpstr>
      <vt:lpstr>Grazie!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 29-30 aprile Primo Corso ACCADEMIA SICOB Direttori: M. De Luca - M.A. Zappa</dc:title>
  <dc:creator>Eliana Rispoli</dc:creator>
  <cp:lastModifiedBy>Acer</cp:lastModifiedBy>
  <cp:revision>188</cp:revision>
  <dcterms:created xsi:type="dcterms:W3CDTF">2022-02-27T17:36:31Z</dcterms:created>
  <dcterms:modified xsi:type="dcterms:W3CDTF">2024-10-27T16:28:58Z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